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4"/>
    <p:sldMasterId id="2147483823" r:id="rId5"/>
    <p:sldMasterId id="2147483857" r:id="rId6"/>
  </p:sldMasterIdLst>
  <p:notesMasterIdLst>
    <p:notesMasterId r:id="rId20"/>
  </p:notesMasterIdLst>
  <p:handoutMasterIdLst>
    <p:handoutMasterId r:id="rId21"/>
  </p:handoutMasterIdLst>
  <p:sldIdLst>
    <p:sldId id="267" r:id="rId7"/>
    <p:sldId id="4073" r:id="rId8"/>
    <p:sldId id="4146" r:id="rId9"/>
    <p:sldId id="4129" r:id="rId10"/>
    <p:sldId id="4157" r:id="rId11"/>
    <p:sldId id="4148" r:id="rId12"/>
    <p:sldId id="4155" r:id="rId13"/>
    <p:sldId id="4125" r:id="rId14"/>
    <p:sldId id="4152" r:id="rId15"/>
    <p:sldId id="4158" r:id="rId16"/>
    <p:sldId id="4149" r:id="rId17"/>
    <p:sldId id="4153" r:id="rId18"/>
    <p:sldId id="4154" r:id="rId19"/>
  </p:sldIdLst>
  <p:sldSz cx="24384000" cy="13716000"/>
  <p:notesSz cx="6858000" cy="9144000"/>
  <p:custDataLst>
    <p:tags r:id="rId22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9pPr>
  </p:defaultTextStyle>
  <p:extLst>
    <p:ext uri="{EFAFB233-063F-42B5-8137-9DF3F51BA10A}">
      <p15:sldGuideLst xmlns:p15="http://schemas.microsoft.com/office/powerpoint/2012/main">
        <p15:guide id="1" orient="horz" pos="552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A. Flaget" initials="MAF" lastIdx="6" clrIdx="0">
    <p:extLst>
      <p:ext uri="{19B8F6BF-5375-455C-9EA6-DF929625EA0E}">
        <p15:presenceInfo xmlns:p15="http://schemas.microsoft.com/office/powerpoint/2012/main" userId="S::marius.flaget@responsanalyse.no::c680759b-3359-44dc-8866-868442d3d4be" providerId="AD"/>
      </p:ext>
    </p:extLst>
  </p:cmAuthor>
  <p:cmAuthor id="2" name="Anne Meyer" initials="AM" lastIdx="3" clrIdx="1">
    <p:extLst>
      <p:ext uri="{19B8F6BF-5375-455C-9EA6-DF929625EA0E}">
        <p15:presenceInfo xmlns:p15="http://schemas.microsoft.com/office/powerpoint/2012/main" userId="Anne 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AB1"/>
    <a:srgbClr val="85BD37"/>
    <a:srgbClr val="52AAE0"/>
    <a:srgbClr val="FBB5BA"/>
    <a:srgbClr val="FA9098"/>
    <a:srgbClr val="F86B76"/>
    <a:srgbClr val="A3B1C4"/>
    <a:srgbClr val="8497B0"/>
    <a:srgbClr val="C1CBD7"/>
    <a:srgbClr val="C2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8" autoAdjust="0"/>
    <p:restoredTop sz="94660"/>
  </p:normalViewPr>
  <p:slideViewPr>
    <p:cSldViewPr snapToGrid="0">
      <p:cViewPr varScale="1">
        <p:scale>
          <a:sx n="41" d="100"/>
          <a:sy n="41" d="100"/>
        </p:scale>
        <p:origin x="682" y="264"/>
      </p:cViewPr>
      <p:guideLst>
        <p:guide orient="horz" pos="552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Sheet1!$I$1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Regjeringen</c:v>
                </c:pt>
                <c:pt idx="5">
                  <c:v>Norske medier 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  <c:extLst/>
            </c:strRef>
          </c:cat>
          <c:val>
            <c:numRef>
              <c:f>Sheet1!$I$2:$I$13</c:f>
              <c:numCache>
                <c:formatCode>0%</c:formatCode>
                <c:ptCount val="9"/>
                <c:pt idx="0">
                  <c:v>0.9</c:v>
                </c:pt>
                <c:pt idx="1">
                  <c:v>0.73</c:v>
                </c:pt>
                <c:pt idx="2">
                  <c:v>0.72</c:v>
                </c:pt>
                <c:pt idx="3">
                  <c:v>0.65</c:v>
                </c:pt>
                <c:pt idx="4">
                  <c:v>0.65</c:v>
                </c:pt>
                <c:pt idx="5">
                  <c:v>0.6</c:v>
                </c:pt>
                <c:pt idx="6">
                  <c:v>0.56999999999999995</c:v>
                </c:pt>
                <c:pt idx="7">
                  <c:v>0.47</c:v>
                </c:pt>
                <c:pt idx="8">
                  <c:v>0.1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4A5-41D5-9C6C-85F389586C9B}"/>
            </c:ext>
          </c:extLst>
        </c:ser>
        <c:ser>
          <c:idx val="0"/>
          <c:order val="1"/>
          <c:tx>
            <c:strRef>
              <c:f>Sheet1!$H$1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8D8D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Sheet1!$A$2:$A$13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Regjeringen</c:v>
                </c:pt>
                <c:pt idx="5">
                  <c:v>Norske medier 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  <c:extLst/>
            </c:strRef>
          </c:cat>
          <c:val>
            <c:numRef>
              <c:f>Sheet1!$H$2:$H$13</c:f>
              <c:numCache>
                <c:formatCode>0%</c:formatCode>
                <c:ptCount val="9"/>
                <c:pt idx="0">
                  <c:v>0.89</c:v>
                </c:pt>
                <c:pt idx="1">
                  <c:v>0.72</c:v>
                </c:pt>
                <c:pt idx="2">
                  <c:v>0.69</c:v>
                </c:pt>
                <c:pt idx="3">
                  <c:v>0.64</c:v>
                </c:pt>
                <c:pt idx="4">
                  <c:v>0.57999999999999996</c:v>
                </c:pt>
                <c:pt idx="5">
                  <c:v>0.59</c:v>
                </c:pt>
                <c:pt idx="6">
                  <c:v>0.59</c:v>
                </c:pt>
                <c:pt idx="7">
                  <c:v>0.46</c:v>
                </c:pt>
                <c:pt idx="8">
                  <c:v>0.1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2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cat>
            <c:strRef>
              <c:f>Sheet1!$A$2:$A$13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Regjeringen</c:v>
                </c:pt>
                <c:pt idx="5">
                  <c:v>Norske medier 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  <c:extLst/>
            </c:strRef>
          </c:cat>
          <c:val>
            <c:numRef>
              <c:f>Sheet1!$G$2:$G$13</c:f>
              <c:numCache>
                <c:formatCode>0%</c:formatCode>
                <c:ptCount val="9"/>
                <c:pt idx="0">
                  <c:v>0.87</c:v>
                </c:pt>
                <c:pt idx="1">
                  <c:v>0.73</c:v>
                </c:pt>
                <c:pt idx="2">
                  <c:v>0.71</c:v>
                </c:pt>
                <c:pt idx="3">
                  <c:v>0.67</c:v>
                </c:pt>
                <c:pt idx="4">
                  <c:v>0.59</c:v>
                </c:pt>
                <c:pt idx="5">
                  <c:v>0.6</c:v>
                </c:pt>
                <c:pt idx="6">
                  <c:v>0.6</c:v>
                </c:pt>
                <c:pt idx="7">
                  <c:v>0.48</c:v>
                </c:pt>
                <c:pt idx="8">
                  <c:v>0.11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0.88</c:v>
                      </c:pt>
                      <c:pt idx="1">
                        <c:v>0.72</c:v>
                      </c:pt>
                      <c:pt idx="2">
                        <c:v>0.7</c:v>
                      </c:pt>
                      <c:pt idx="3">
                        <c:v>0.66</c:v>
                      </c:pt>
                      <c:pt idx="4">
                        <c:v>0.61</c:v>
                      </c:pt>
                      <c:pt idx="5">
                        <c:v>0.64</c:v>
                      </c:pt>
                      <c:pt idx="6">
                        <c:v>0.61</c:v>
                      </c:pt>
                      <c:pt idx="7">
                        <c:v>0.46</c:v>
                      </c:pt>
                      <c:pt idx="8">
                        <c:v>0.13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rgbClr val="F190AE">
                      <a:lumMod val="60000"/>
                      <a:lumOff val="40000"/>
                    </a:srgb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0.86</c:v>
                      </c:pt>
                      <c:pt idx="1">
                        <c:v>0.75</c:v>
                      </c:pt>
                      <c:pt idx="2">
                        <c:v>0.78</c:v>
                      </c:pt>
                      <c:pt idx="3">
                        <c:v>0.64</c:v>
                      </c:pt>
                      <c:pt idx="4">
                        <c:v>0.68</c:v>
                      </c:pt>
                      <c:pt idx="5">
                        <c:v>0.6</c:v>
                      </c:pt>
                      <c:pt idx="6">
                        <c:v>0.66</c:v>
                      </c:pt>
                      <c:pt idx="7">
                        <c:v>0.52</c:v>
                      </c:pt>
                      <c:pt idx="8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0.84</c:v>
                      </c:pt>
                      <c:pt idx="1">
                        <c:v>0.75</c:v>
                      </c:pt>
                      <c:pt idx="2">
                        <c:v>0.77</c:v>
                      </c:pt>
                      <c:pt idx="3">
                        <c:v>0.66</c:v>
                      </c:pt>
                      <c:pt idx="4">
                        <c:v>0.69</c:v>
                      </c:pt>
                      <c:pt idx="5">
                        <c:v>0.63</c:v>
                      </c:pt>
                      <c:pt idx="6">
                        <c:v>0.63</c:v>
                      </c:pt>
                      <c:pt idx="7">
                        <c:v>0.54</c:v>
                      </c:pt>
                      <c:pt idx="8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0.83</c:v>
                      </c:pt>
                      <c:pt idx="1">
                        <c:v>0.71</c:v>
                      </c:pt>
                      <c:pt idx="2">
                        <c:v>0.67</c:v>
                      </c:pt>
                      <c:pt idx="3">
                        <c:v>0.65</c:v>
                      </c:pt>
                      <c:pt idx="4">
                        <c:v>0.5</c:v>
                      </c:pt>
                      <c:pt idx="5">
                        <c:v>0.55000000000000004</c:v>
                      </c:pt>
                      <c:pt idx="6">
                        <c:v>0.6</c:v>
                      </c:pt>
                      <c:pt idx="7">
                        <c:v>0.44</c:v>
                      </c:pt>
                      <c:pt idx="8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84F7-45FA-B936-53295921220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52AAE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Regjeringen</c:v>
                      </c:pt>
                      <c:pt idx="5">
                        <c:v>Norske medier 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0.87</c:v>
                      </c:pt>
                      <c:pt idx="1">
                        <c:v>0.69</c:v>
                      </c:pt>
                      <c:pt idx="2">
                        <c:v>0.7</c:v>
                      </c:pt>
                      <c:pt idx="3">
                        <c:v>0.61</c:v>
                      </c:pt>
                      <c:pt idx="4">
                        <c:v>0.6</c:v>
                      </c:pt>
                      <c:pt idx="5">
                        <c:v>0.57999999999999996</c:v>
                      </c:pt>
                      <c:pt idx="6">
                        <c:v>0.57999999999999996</c:v>
                      </c:pt>
                      <c:pt idx="7">
                        <c:v>0.46</c:v>
                      </c:pt>
                      <c:pt idx="8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014-4E9F-99D6-EAB1F9EF9E7E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overlay val="0"/>
      <c:txPr>
        <a:bodyPr/>
        <a:lstStyle/>
        <a:p>
          <a:pPr>
            <a:defRPr sz="2800">
              <a:latin typeface="Arial" panose="020B0604020202020204" pitchFamily="34" charset="0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2769795395788E-5"/>
          <c:y val="0.12926228892118055"/>
          <c:w val="0.99992058961517394"/>
          <c:h val="0.808983846520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Mann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3"/>
                <c:pt idx="0">
                  <c:v>0.67</c:v>
                </c:pt>
                <c:pt idx="1">
                  <c:v>0.59</c:v>
                </c:pt>
                <c:pt idx="2">
                  <c:v>0.63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Kvinne</c:v>
                </c:pt>
              </c:strCache>
            </c:strRef>
          </c:tx>
          <c:spPr>
            <a:solidFill>
              <a:srgbClr val="85BD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3"/>
                <c:pt idx="0">
                  <c:v>0.77</c:v>
                </c:pt>
                <c:pt idx="1">
                  <c:v>0.78</c:v>
                </c:pt>
                <c:pt idx="2">
                  <c:v>0.7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49070575018662E-5"/>
          <c:y val="0.12926228892118055"/>
          <c:w val="0.99992058961517394"/>
          <c:h val="0.808983846520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Mann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2"/>
                <c:pt idx="0">
                  <c:v>0.5</c:v>
                </c:pt>
                <c:pt idx="1">
                  <c:v>0.17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Kvinne</c:v>
                </c:pt>
              </c:strCache>
            </c:strRef>
          </c:tx>
          <c:spPr>
            <a:solidFill>
              <a:srgbClr val="85BD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2"/>
                <c:pt idx="0">
                  <c:v>0.7</c:v>
                </c:pt>
                <c:pt idx="1">
                  <c:v>0.14000000000000001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2769795395788E-5"/>
          <c:y val="0.12926228892118055"/>
          <c:w val="0.99992058961517394"/>
          <c:h val="0.808983846520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7DAE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Sheet1!$B$2:$B$10</c:f>
              <c:numCache>
                <c:formatCode>0%</c:formatCode>
                <c:ptCount val="3"/>
                <c:pt idx="0">
                  <c:v>0.7</c:v>
                </c:pt>
                <c:pt idx="1">
                  <c:v>0.6</c:v>
                </c:pt>
                <c:pt idx="2">
                  <c:v>0.57999999999999996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8D8D4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Sheet1!$C$2:$C$10</c:f>
              <c:numCache>
                <c:formatCode>0%</c:formatCode>
                <c:ptCount val="3"/>
                <c:pt idx="0">
                  <c:v>0.67</c:v>
                </c:pt>
                <c:pt idx="1">
                  <c:v>0.5</c:v>
                </c:pt>
                <c:pt idx="2">
                  <c:v>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Sheet1!$D$2:$D$10</c:f>
              <c:numCache>
                <c:formatCode>0%</c:formatCode>
                <c:ptCount val="3"/>
                <c:pt idx="0">
                  <c:v>0.77</c:v>
                </c:pt>
                <c:pt idx="1">
                  <c:v>0.69</c:v>
                </c:pt>
                <c:pt idx="2">
                  <c:v>0.63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Sheet1!$E$2:$E$10</c:f>
              <c:numCache>
                <c:formatCode>0%</c:formatCode>
                <c:ptCount val="3"/>
                <c:pt idx="0">
                  <c:v>0.78</c:v>
                </c:pt>
                <c:pt idx="1">
                  <c:v>0.68</c:v>
                </c:pt>
                <c:pt idx="2">
                  <c:v>0.66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190A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Sheet1!$F$2:$F$10</c:f>
              <c:numCache>
                <c:formatCode>0%</c:formatCode>
                <c:ptCount val="3"/>
                <c:pt idx="0">
                  <c:v>0.7</c:v>
                </c:pt>
                <c:pt idx="1">
                  <c:v>0.61</c:v>
                </c:pt>
                <c:pt idx="2">
                  <c:v>0.61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Sheet1!$G$2:$G$10</c:f>
              <c:numCache>
                <c:formatCode>0%</c:formatCode>
                <c:ptCount val="3"/>
                <c:pt idx="0">
                  <c:v>0.71</c:v>
                </c:pt>
                <c:pt idx="1">
                  <c:v>0.59</c:v>
                </c:pt>
                <c:pt idx="2">
                  <c:v>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4F7-45FA-B936-53295921220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b-NO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Sheet1!$H$2:$H$10</c:f>
              <c:numCache>
                <c:formatCode>0%</c:formatCode>
                <c:ptCount val="3"/>
                <c:pt idx="0">
                  <c:v>0.69</c:v>
                </c:pt>
                <c:pt idx="1">
                  <c:v>0.57999999999999996</c:v>
                </c:pt>
                <c:pt idx="2">
                  <c:v>0.59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481-4527-A15C-0D4CB6EF666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Sheet1!$I$2:$I$10</c:f>
              <c:numCache>
                <c:formatCode>0%</c:formatCode>
                <c:ptCount val="3"/>
                <c:pt idx="0">
                  <c:v>0.72</c:v>
                </c:pt>
                <c:pt idx="1">
                  <c:v>0.65</c:v>
                </c:pt>
                <c:pt idx="2">
                  <c:v>0.56999999999999995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C13-4049-88A6-A2EDD73DD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Sheet1!$I$1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Sheet1!$I$2:$I$13</c:f>
              <c:numCache>
                <c:formatCode>0%</c:formatCode>
                <c:ptCount val="12"/>
                <c:pt idx="0">
                  <c:v>0.9</c:v>
                </c:pt>
                <c:pt idx="1">
                  <c:v>0.89</c:v>
                </c:pt>
                <c:pt idx="2">
                  <c:v>0.88</c:v>
                </c:pt>
                <c:pt idx="3">
                  <c:v>0.87</c:v>
                </c:pt>
                <c:pt idx="4">
                  <c:v>0.73</c:v>
                </c:pt>
                <c:pt idx="5">
                  <c:v>0.72</c:v>
                </c:pt>
                <c:pt idx="6">
                  <c:v>0.65</c:v>
                </c:pt>
                <c:pt idx="7">
                  <c:v>0.65</c:v>
                </c:pt>
                <c:pt idx="8">
                  <c:v>0.6</c:v>
                </c:pt>
                <c:pt idx="9">
                  <c:v>0.56999999999999995</c:v>
                </c:pt>
                <c:pt idx="10">
                  <c:v>0.47</c:v>
                </c:pt>
                <c:pt idx="11">
                  <c:v>0.1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4A5-41D5-9C6C-85F389586C9B}"/>
            </c:ext>
          </c:extLst>
        </c:ser>
        <c:ser>
          <c:idx val="0"/>
          <c:order val="1"/>
          <c:tx>
            <c:strRef>
              <c:f>Sheet1!$H$1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8D8D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 formatCode="0%">
                  <c:v>0.89</c:v>
                </c:pt>
                <c:pt idx="4" formatCode="0%">
                  <c:v>0.72</c:v>
                </c:pt>
                <c:pt idx="5" formatCode="0%">
                  <c:v>0.69</c:v>
                </c:pt>
                <c:pt idx="6" formatCode="0%">
                  <c:v>0.64</c:v>
                </c:pt>
                <c:pt idx="7" formatCode="0%">
                  <c:v>0.57999999999999996</c:v>
                </c:pt>
                <c:pt idx="8" formatCode="0%">
                  <c:v>0.59</c:v>
                </c:pt>
                <c:pt idx="9" formatCode="0%">
                  <c:v>0.59</c:v>
                </c:pt>
                <c:pt idx="10" formatCode="0%">
                  <c:v>0.46</c:v>
                </c:pt>
                <c:pt idx="11" formatCode="0%">
                  <c:v>0.1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2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 formatCode="0%">
                  <c:v>0.87</c:v>
                </c:pt>
                <c:pt idx="4" formatCode="0%">
                  <c:v>0.73</c:v>
                </c:pt>
                <c:pt idx="5" formatCode="0%">
                  <c:v>0.71</c:v>
                </c:pt>
                <c:pt idx="6" formatCode="0%">
                  <c:v>0.67</c:v>
                </c:pt>
                <c:pt idx="7" formatCode="0%">
                  <c:v>0.59</c:v>
                </c:pt>
                <c:pt idx="8" formatCode="0%">
                  <c:v>0.6</c:v>
                </c:pt>
                <c:pt idx="9" formatCode="0%">
                  <c:v>0.6</c:v>
                </c:pt>
                <c:pt idx="10" formatCode="0%">
                  <c:v>0.48</c:v>
                </c:pt>
                <c:pt idx="11" formatCode="0%">
                  <c:v>0.11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0.88</c:v>
                      </c:pt>
                      <c:pt idx="4" formatCode="0%">
                        <c:v>0.72</c:v>
                      </c:pt>
                      <c:pt idx="5" formatCode="0%">
                        <c:v>0.7</c:v>
                      </c:pt>
                      <c:pt idx="6" formatCode="0%">
                        <c:v>0.66</c:v>
                      </c:pt>
                      <c:pt idx="7" formatCode="0%">
                        <c:v>0.61</c:v>
                      </c:pt>
                      <c:pt idx="8" formatCode="0%">
                        <c:v>0.64</c:v>
                      </c:pt>
                      <c:pt idx="9" formatCode="0%">
                        <c:v>0.61</c:v>
                      </c:pt>
                      <c:pt idx="10" formatCode="0%">
                        <c:v>0.46</c:v>
                      </c:pt>
                      <c:pt idx="11" formatCode="0%">
                        <c:v>0.13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rgbClr val="F190AE">
                      <a:lumMod val="60000"/>
                      <a:lumOff val="40000"/>
                    </a:srgb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0.86</c:v>
                      </c:pt>
                      <c:pt idx="4" formatCode="0%">
                        <c:v>0.75</c:v>
                      </c:pt>
                      <c:pt idx="5" formatCode="0%">
                        <c:v>0.78</c:v>
                      </c:pt>
                      <c:pt idx="6" formatCode="0%">
                        <c:v>0.64</c:v>
                      </c:pt>
                      <c:pt idx="7" formatCode="0%">
                        <c:v>0.68</c:v>
                      </c:pt>
                      <c:pt idx="8" formatCode="0%">
                        <c:v>0.6</c:v>
                      </c:pt>
                      <c:pt idx="9" formatCode="0%">
                        <c:v>0.66</c:v>
                      </c:pt>
                      <c:pt idx="10" formatCode="0%">
                        <c:v>0.52</c:v>
                      </c:pt>
                      <c:pt idx="11" formatCode="0%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0.84</c:v>
                      </c:pt>
                      <c:pt idx="4" formatCode="0%">
                        <c:v>0.75</c:v>
                      </c:pt>
                      <c:pt idx="5" formatCode="0%">
                        <c:v>0.77</c:v>
                      </c:pt>
                      <c:pt idx="6" formatCode="0%">
                        <c:v>0.66</c:v>
                      </c:pt>
                      <c:pt idx="7" formatCode="0%">
                        <c:v>0.69</c:v>
                      </c:pt>
                      <c:pt idx="8" formatCode="0%">
                        <c:v>0.63</c:v>
                      </c:pt>
                      <c:pt idx="9" formatCode="0%">
                        <c:v>0.63</c:v>
                      </c:pt>
                      <c:pt idx="10" formatCode="0%">
                        <c:v>0.54</c:v>
                      </c:pt>
                      <c:pt idx="11" formatCode="0%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0.83</c:v>
                      </c:pt>
                      <c:pt idx="4" formatCode="0%">
                        <c:v>0.71</c:v>
                      </c:pt>
                      <c:pt idx="5" formatCode="0%">
                        <c:v>0.67</c:v>
                      </c:pt>
                      <c:pt idx="6" formatCode="0%">
                        <c:v>0.65</c:v>
                      </c:pt>
                      <c:pt idx="7" formatCode="0%">
                        <c:v>0.5</c:v>
                      </c:pt>
                      <c:pt idx="8" formatCode="0%">
                        <c:v>0.55000000000000004</c:v>
                      </c:pt>
                      <c:pt idx="9" formatCode="0%">
                        <c:v>0.6</c:v>
                      </c:pt>
                      <c:pt idx="10" formatCode="0%">
                        <c:v>0.44</c:v>
                      </c:pt>
                      <c:pt idx="11" formatCode="0%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84F7-45FA-B936-53295921220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52AAE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Norske ideelle organisasjoner</c:v>
                      </c:pt>
                      <c:pt idx="1">
                        <c:v>Domstolene</c:v>
                      </c:pt>
                      <c:pt idx="2">
                        <c:v>Forsvaret</c:v>
                      </c:pt>
                      <c:pt idx="3">
                        <c:v>Politiet</c:v>
                      </c:pt>
                      <c:pt idx="4">
                        <c:v>Norske arbeidstakerorganisasjoner </c:v>
                      </c:pt>
                      <c:pt idx="5">
                        <c:v>Stortinget</c:v>
                      </c:pt>
                      <c:pt idx="6">
                        <c:v>Norske arbeidsgiverorganisasjoner</c:v>
                      </c:pt>
                      <c:pt idx="7">
                        <c:v>Regjeringen</c:v>
                      </c:pt>
                      <c:pt idx="8">
                        <c:v>Norske medier </c:v>
                      </c:pt>
                      <c:pt idx="9">
                        <c:v>Kommunestyret i egen kommune</c:v>
                      </c:pt>
                      <c:pt idx="10">
                        <c:v>De politiske partiene i Norge</c:v>
                      </c:pt>
                      <c:pt idx="11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%">
                        <c:v>0.87</c:v>
                      </c:pt>
                      <c:pt idx="4" formatCode="0%">
                        <c:v>0.69</c:v>
                      </c:pt>
                      <c:pt idx="5" formatCode="0%">
                        <c:v>0.7</c:v>
                      </c:pt>
                      <c:pt idx="6" formatCode="0%">
                        <c:v>0.61</c:v>
                      </c:pt>
                      <c:pt idx="7" formatCode="0%">
                        <c:v>0.6</c:v>
                      </c:pt>
                      <c:pt idx="8" formatCode="0%">
                        <c:v>0.57999999999999996</c:v>
                      </c:pt>
                      <c:pt idx="9" formatCode="0%">
                        <c:v>0.57999999999999996</c:v>
                      </c:pt>
                      <c:pt idx="10" formatCode="0%">
                        <c:v>0.46</c:v>
                      </c:pt>
                      <c:pt idx="11" formatCode="0%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014-4E9F-99D6-EAB1F9EF9E7E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overlay val="0"/>
      <c:txPr>
        <a:bodyPr/>
        <a:lstStyle/>
        <a:p>
          <a:pPr>
            <a:defRPr sz="2800">
              <a:latin typeface="Arial" panose="020B0604020202020204" pitchFamily="34" charset="0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Øvrige velgere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Stortinget</c:v>
                </c:pt>
                <c:pt idx="5">
                  <c:v>Norske arbeidstakerorganisasjoner </c:v>
                </c:pt>
                <c:pt idx="6">
                  <c:v>Regjeringen</c:v>
                </c:pt>
                <c:pt idx="7">
                  <c:v>Norske arbeidsgiverorganisasjoner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0.95</c:v>
                </c:pt>
                <c:pt idx="1">
                  <c:v>0.94</c:v>
                </c:pt>
                <c:pt idx="2">
                  <c:v>0.91</c:v>
                </c:pt>
                <c:pt idx="3">
                  <c:v>0.91</c:v>
                </c:pt>
                <c:pt idx="4">
                  <c:v>0.84</c:v>
                </c:pt>
                <c:pt idx="5">
                  <c:v>0.82</c:v>
                </c:pt>
                <c:pt idx="6">
                  <c:v>0.79</c:v>
                </c:pt>
                <c:pt idx="7">
                  <c:v>0.71</c:v>
                </c:pt>
                <c:pt idx="8">
                  <c:v>0.7</c:v>
                </c:pt>
                <c:pt idx="9">
                  <c:v>0.64</c:v>
                </c:pt>
                <c:pt idx="10">
                  <c:v>0.57999999999999996</c:v>
                </c:pt>
                <c:pt idx="11">
                  <c:v>0.08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859-419A-A476-B6DF2021600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FRP-velgere</c:v>
                </c:pt>
              </c:strCache>
            </c:strRef>
          </c:tx>
          <c:spPr>
            <a:solidFill>
              <a:srgbClr val="639AB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Stortinget</c:v>
                </c:pt>
                <c:pt idx="5">
                  <c:v>Norske arbeidstakerorganisasjoner </c:v>
                </c:pt>
                <c:pt idx="6">
                  <c:v>Regjeringen</c:v>
                </c:pt>
                <c:pt idx="7">
                  <c:v>Norske arbeidsgiverorganisasjoner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0.88</c:v>
                </c:pt>
                <c:pt idx="3">
                  <c:v>0.81</c:v>
                </c:pt>
                <c:pt idx="4">
                  <c:v>0.49</c:v>
                </c:pt>
                <c:pt idx="5">
                  <c:v>0.43</c:v>
                </c:pt>
                <c:pt idx="6">
                  <c:v>0.34</c:v>
                </c:pt>
                <c:pt idx="7">
                  <c:v>0.51</c:v>
                </c:pt>
                <c:pt idx="8">
                  <c:v>0.39</c:v>
                </c:pt>
                <c:pt idx="9">
                  <c:v>0.46</c:v>
                </c:pt>
                <c:pt idx="10">
                  <c:v>0.26</c:v>
                </c:pt>
                <c:pt idx="11">
                  <c:v>0.14000000000000001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859-419A-A476-B6DF202160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83945805184631206"/>
          <c:y val="0.80169758612917019"/>
          <c:w val="0.15281931699946172"/>
          <c:h val="0.12738632823679286"/>
        </c:manualLayout>
      </c:layout>
      <c:overlay val="0"/>
      <c:txPr>
        <a:bodyPr/>
        <a:lstStyle/>
        <a:p>
          <a:pPr>
            <a:defRPr sz="3600"/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2769795395788E-5"/>
          <c:y val="0.12926228892118055"/>
          <c:w val="0.99992058961517394"/>
          <c:h val="0.808983846520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Øvrige velgere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3"/>
                <c:pt idx="0">
                  <c:v>0.84</c:v>
                </c:pt>
                <c:pt idx="1">
                  <c:v>0.79</c:v>
                </c:pt>
                <c:pt idx="2">
                  <c:v>0.64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FRP-velgere</c:v>
                </c:pt>
              </c:strCache>
            </c:strRef>
          </c:tx>
          <c:spPr>
            <a:solidFill>
              <a:srgbClr val="A1C2D0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39AB1"/>
              </a:solidFill>
            </c:spPr>
            <c:extLst>
              <c:ext xmlns:c16="http://schemas.microsoft.com/office/drawing/2014/chart" uri="{C3380CC4-5D6E-409C-BE32-E72D297353CC}">
                <c16:uniqueId val="{00000000-DD1E-4E02-B24F-9DA5681FB7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3"/>
                <c:pt idx="0">
                  <c:v>0.49</c:v>
                </c:pt>
                <c:pt idx="1">
                  <c:v>0.34</c:v>
                </c:pt>
                <c:pt idx="2">
                  <c:v>0.46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845435234213563E-2"/>
          <c:y val="0.13785547129453324"/>
          <c:w val="0.89768969076077898"/>
          <c:h val="0.8006306332051409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Rødt</c:v>
                </c:pt>
              </c:strCache>
            </c:strRef>
          </c:tx>
          <c:spPr>
            <a:solidFill>
              <a:srgbClr val="ED231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3"/>
                <c:pt idx="0">
                  <c:v>0.75746739587715595</c:v>
                </c:pt>
                <c:pt idx="1">
                  <c:v>0.70298695835086233</c:v>
                </c:pt>
                <c:pt idx="2">
                  <c:v>0.44867480016827943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3"/>
                <c:pt idx="0">
                  <c:v>0.7621555204493593</c:v>
                </c:pt>
                <c:pt idx="1">
                  <c:v>0.7984904335615236</c:v>
                </c:pt>
                <c:pt idx="2">
                  <c:v>0.63366684219764768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MDG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Sheet1!$D$2:$D$13</c:f>
              <c:numCache>
                <c:formatCode>0%</c:formatCode>
                <c:ptCount val="3"/>
                <c:pt idx="0">
                  <c:v>0.85653206650831348</c:v>
                </c:pt>
                <c:pt idx="1">
                  <c:v>0.86365795724465555</c:v>
                </c:pt>
                <c:pt idx="2">
                  <c:v>0.53776722090261286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Sheet1!$E$2:$E$13</c:f>
              <c:numCache>
                <c:formatCode>0%</c:formatCode>
                <c:ptCount val="3"/>
                <c:pt idx="0">
                  <c:v>0.89839019347216043</c:v>
                </c:pt>
                <c:pt idx="1">
                  <c:v>0.91827893467237698</c:v>
                </c:pt>
                <c:pt idx="2">
                  <c:v>0.64096883769014912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85BD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Sheet1!$F$2:$F$13</c:f>
              <c:numCache>
                <c:formatCode>0%</c:formatCode>
                <c:ptCount val="3"/>
                <c:pt idx="0">
                  <c:v>0.84987146529562974</c:v>
                </c:pt>
                <c:pt idx="1">
                  <c:v>0.76658097686375315</c:v>
                </c:pt>
                <c:pt idx="2">
                  <c:v>0.6910025706940871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447C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Sheet1!$G$2:$G$13</c:f>
              <c:numCache>
                <c:formatCode>0%</c:formatCode>
                <c:ptCount val="3"/>
                <c:pt idx="0">
                  <c:v>0.78602747734580547</c:v>
                </c:pt>
                <c:pt idx="1">
                  <c:v>0.68868751826951202</c:v>
                </c:pt>
                <c:pt idx="2">
                  <c:v>0.56503946214557166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F5F-4099-8F1D-1ADC450659B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KrF</c:v>
                </c:pt>
              </c:strCache>
            </c:strRef>
          </c:tx>
          <c:spPr>
            <a:solidFill>
              <a:srgbClr val="FCF00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Sheet1!$H$2:$H$13</c:f>
              <c:numCache>
                <c:formatCode>0%</c:formatCode>
                <c:ptCount val="3"/>
                <c:pt idx="0">
                  <c:v>0.92117726657645482</c:v>
                </c:pt>
                <c:pt idx="1">
                  <c:v>0.73037889039242232</c:v>
                </c:pt>
                <c:pt idx="2">
                  <c:v>0.74830852503382961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F5F-4099-8F1D-1ADC450659B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Sheet1!$I$2:$I$13</c:f>
              <c:numCache>
                <c:formatCode>0%</c:formatCode>
                <c:ptCount val="3"/>
                <c:pt idx="0">
                  <c:v>0.81638711592697066</c:v>
                </c:pt>
                <c:pt idx="1">
                  <c:v>0.65756271337390526</c:v>
                </c:pt>
                <c:pt idx="2">
                  <c:v>0.70580377022413532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F5F-4099-8F1D-1ADC450659B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FrP</c:v>
                </c:pt>
              </c:strCache>
            </c:strRef>
          </c:tx>
          <c:spPr>
            <a:solidFill>
              <a:srgbClr val="639AB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  <c:extLst/>
            </c:strRef>
          </c:cat>
          <c:val>
            <c:numRef>
              <c:f>Sheet1!$J$2:$J$13</c:f>
              <c:numCache>
                <c:formatCode>0%</c:formatCode>
                <c:ptCount val="3"/>
                <c:pt idx="0">
                  <c:v>0.48941422907159388</c:v>
                </c:pt>
                <c:pt idx="1">
                  <c:v>0.33567741452831568</c:v>
                </c:pt>
                <c:pt idx="2">
                  <c:v>0.45746988853145759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F5F-4099-8F1D-1ADC45065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Andre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3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Sheet1!$K$2:$K$13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0.43380406001765226</c:v>
                      </c:pt>
                      <c:pt idx="1">
                        <c:v>0.25838481906443073</c:v>
                      </c:pt>
                      <c:pt idx="2">
                        <c:v>0.34951456310679602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F5F-4099-8F1D-1ADC450659B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Ikke sikker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3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0.60733210346587119</c:v>
                      </c:pt>
                      <c:pt idx="1">
                        <c:v>0.58621501746673454</c:v>
                      </c:pt>
                      <c:pt idx="2">
                        <c:v>0.50209993327314806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5F-4099-8F1D-1ADC450659B4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845435234213563E-2"/>
          <c:y val="0.13785547129453324"/>
          <c:w val="0.89768969076077898"/>
          <c:h val="0.8006306332051409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Rødt</c:v>
                </c:pt>
              </c:strCache>
            </c:strRef>
          </c:tx>
          <c:spPr>
            <a:solidFill>
              <a:srgbClr val="ED231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3"/>
                <c:pt idx="0">
                  <c:v>0.74358435002103496</c:v>
                </c:pt>
                <c:pt idx="1">
                  <c:v>0.8634833824148086</c:v>
                </c:pt>
                <c:pt idx="2">
                  <c:v>0.80605805637358008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3"/>
                <c:pt idx="0">
                  <c:v>0.77426715815341396</c:v>
                </c:pt>
                <c:pt idx="1">
                  <c:v>0.89555906617518</c:v>
                </c:pt>
                <c:pt idx="2">
                  <c:v>0.88046340179041627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MDG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Sheet1!$D$2:$D$13</c:f>
              <c:numCache>
                <c:formatCode>0%</c:formatCode>
                <c:ptCount val="3"/>
                <c:pt idx="0">
                  <c:v>0.91923990498812369</c:v>
                </c:pt>
                <c:pt idx="1">
                  <c:v>0.90403800475059404</c:v>
                </c:pt>
                <c:pt idx="2">
                  <c:v>0.90023752969121151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Sheet1!$E$2:$E$13</c:f>
              <c:numCache>
                <c:formatCode>0%</c:formatCode>
                <c:ptCount val="3"/>
                <c:pt idx="0">
                  <c:v>0.95554570964407004</c:v>
                </c:pt>
                <c:pt idx="1">
                  <c:v>0.95377344557672417</c:v>
                </c:pt>
                <c:pt idx="2">
                  <c:v>0.94766898045586589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85BD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Sheet1!$F$2:$F$13</c:f>
              <c:numCache>
                <c:formatCode>0%</c:formatCode>
                <c:ptCount val="3"/>
                <c:pt idx="0">
                  <c:v>0.93881748071979398</c:v>
                </c:pt>
                <c:pt idx="1">
                  <c:v>0.93753213367609223</c:v>
                </c:pt>
                <c:pt idx="2">
                  <c:v>0.93676092544987133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447C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Sheet1!$G$2:$G$13</c:f>
              <c:numCache>
                <c:formatCode>0%</c:formatCode>
                <c:ptCount val="3"/>
                <c:pt idx="0">
                  <c:v>0.95147617655656247</c:v>
                </c:pt>
                <c:pt idx="1">
                  <c:v>0.97690733703595456</c:v>
                </c:pt>
                <c:pt idx="2">
                  <c:v>0.92750657702426198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F5F-4099-8F1D-1ADC450659B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KrF</c:v>
                </c:pt>
              </c:strCache>
            </c:strRef>
          </c:tx>
          <c:spPr>
            <a:solidFill>
              <a:srgbClr val="FCF00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Sheet1!$H$2:$H$13</c:f>
              <c:numCache>
                <c:formatCode>0%</c:formatCode>
                <c:ptCount val="3"/>
                <c:pt idx="0">
                  <c:v>0.90663058186738832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F5F-4099-8F1D-1ADC450659B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Sheet1!$I$2:$I$13</c:f>
              <c:numCache>
                <c:formatCode>0%</c:formatCode>
                <c:ptCount val="3"/>
                <c:pt idx="0">
                  <c:v>0.93854831527386096</c:v>
                </c:pt>
                <c:pt idx="1">
                  <c:v>0.93372420958883795</c:v>
                </c:pt>
                <c:pt idx="2">
                  <c:v>0.88258868932759393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F5F-4099-8F1D-1ADC450659B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FrP</c:v>
                </c:pt>
              </c:strCache>
            </c:strRef>
          </c:tx>
          <c:spPr>
            <a:solidFill>
              <a:srgbClr val="639AB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3"/>
                <c:pt idx="0">
                  <c:v>Forsvaret</c:v>
                </c:pt>
                <c:pt idx="1">
                  <c:v>Domstolene</c:v>
                </c:pt>
                <c:pt idx="2">
                  <c:v>Politiet</c:v>
                </c:pt>
              </c:strCache>
              <c:extLst/>
            </c:strRef>
          </c:cat>
          <c:val>
            <c:numRef>
              <c:f>Sheet1!$J$2:$J$13</c:f>
              <c:numCache>
                <c:formatCode>0%</c:formatCode>
                <c:ptCount val="3"/>
                <c:pt idx="0">
                  <c:v>0.87843195930276063</c:v>
                </c:pt>
                <c:pt idx="1">
                  <c:v>0.85149996259444904</c:v>
                </c:pt>
                <c:pt idx="2">
                  <c:v>0.80579037929228703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F5F-4099-8F1D-1ADC45065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Andre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3"/>
                      <c:pt idx="0">
                        <c:v>Forsvaret</c:v>
                      </c:pt>
                      <c:pt idx="1">
                        <c:v>Domstolene</c:v>
                      </c:pt>
                      <c:pt idx="2">
                        <c:v>Politiet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Sheet1!$K$2:$K$13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0.64187996469549857</c:v>
                      </c:pt>
                      <c:pt idx="1">
                        <c:v>0.66946160635481011</c:v>
                      </c:pt>
                      <c:pt idx="2">
                        <c:v>0.63195057369814633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F5F-4099-8F1D-1ADC450659B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Ikke sikker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3"/>
                      <c:pt idx="0">
                        <c:v>Forsvaret</c:v>
                      </c:pt>
                      <c:pt idx="1">
                        <c:v>Domstolene</c:v>
                      </c:pt>
                      <c:pt idx="2">
                        <c:v>Politiet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0.84064057777603296</c:v>
                      </c:pt>
                      <c:pt idx="1">
                        <c:v>0.83930604074263016</c:v>
                      </c:pt>
                      <c:pt idx="2">
                        <c:v>0.84955057502845666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5F-4099-8F1D-1ADC450659B4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 Mann</c:v>
                </c:pt>
              </c:strCache>
            </c:strRef>
          </c:tx>
          <c:spPr>
            <a:solidFill>
              <a:srgbClr val="52AAE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 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0.8922512427996524</c:v>
                </c:pt>
                <c:pt idx="1">
                  <c:v>0.88623451432178579</c:v>
                </c:pt>
                <c:pt idx="2">
                  <c:v>0.87414187643020524</c:v>
                </c:pt>
                <c:pt idx="3">
                  <c:v>0.8556182435098233</c:v>
                </c:pt>
                <c:pt idx="4">
                  <c:v>0.69395565375207002</c:v>
                </c:pt>
                <c:pt idx="5">
                  <c:v>0.69261421920618504</c:v>
                </c:pt>
                <c:pt idx="6">
                  <c:v>0.63228911859859427</c:v>
                </c:pt>
                <c:pt idx="7">
                  <c:v>0.60542097372366332</c:v>
                </c:pt>
                <c:pt idx="8">
                  <c:v>0.57920381914305907</c:v>
                </c:pt>
                <c:pt idx="9">
                  <c:v>0.55448591493726729</c:v>
                </c:pt>
                <c:pt idx="10">
                  <c:v>0.49640968989189538</c:v>
                </c:pt>
                <c:pt idx="11">
                  <c:v>9.7076461769115469E-2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859-419A-A476-B6DF2021600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 Kvinne</c:v>
                </c:pt>
              </c:strCache>
            </c:strRef>
          </c:tx>
          <c:spPr>
            <a:solidFill>
              <a:srgbClr val="A8D8D4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Norske ideelle organisasjoner</c:v>
                </c:pt>
                <c:pt idx="1">
                  <c:v>Domstolene</c:v>
                </c:pt>
                <c:pt idx="2">
                  <c:v>Forsvaret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Norske arbeidsgiverorganisasjoner </c:v>
                </c:pt>
                <c:pt idx="7">
                  <c:v>Regjeringen</c:v>
                </c:pt>
                <c:pt idx="8">
                  <c:v>Norske medier </c:v>
                </c:pt>
                <c:pt idx="9">
                  <c:v>Kommunestyret i egen kommune</c:v>
                </c:pt>
                <c:pt idx="10">
                  <c:v>De politiske partiene i Norge</c:v>
                </c:pt>
                <c:pt idx="11">
                  <c:v>Sosiale medier 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0.91360003245831123</c:v>
                </c:pt>
                <c:pt idx="1">
                  <c:v>0.89025033472633552</c:v>
                </c:pt>
                <c:pt idx="2">
                  <c:v>0.8779973221893127</c:v>
                </c:pt>
                <c:pt idx="3">
                  <c:v>0.88375867245506512</c:v>
                </c:pt>
                <c:pt idx="4">
                  <c:v>0.75942305351564032</c:v>
                </c:pt>
                <c:pt idx="5">
                  <c:v>0.74215928916298068</c:v>
                </c:pt>
                <c:pt idx="6">
                  <c:v>0.67310423175234246</c:v>
                </c:pt>
                <c:pt idx="7">
                  <c:v>0.70235728486225435</c:v>
                </c:pt>
                <c:pt idx="8">
                  <c:v>0.62942751653345175</c:v>
                </c:pt>
                <c:pt idx="9">
                  <c:v>0.58061833083133763</c:v>
                </c:pt>
                <c:pt idx="10">
                  <c:v>0.45289487564409342</c:v>
                </c:pt>
                <c:pt idx="11">
                  <c:v>0.10031646853572397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859-419A-A476-B6DF202160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83945805184631206"/>
          <c:y val="0.80169758612917019"/>
          <c:w val="0.15281931699946172"/>
          <c:h val="0.12738632823679286"/>
        </c:manualLayout>
      </c:layout>
      <c:overlay val="0"/>
      <c:txPr>
        <a:bodyPr/>
        <a:lstStyle/>
        <a:p>
          <a:pPr>
            <a:defRPr sz="3600"/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 Mann</c:v>
                </c:pt>
              </c:strCache>
            </c:strRef>
          </c:tx>
          <c:spPr>
            <a:solidFill>
              <a:srgbClr val="44546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Domstolene</c:v>
                </c:pt>
                <c:pt idx="1">
                  <c:v>Forsvaret</c:v>
                </c:pt>
                <c:pt idx="2">
                  <c:v>Norske ideelle organisasjoner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Kommunestyret i egen kommune</c:v>
                </c:pt>
                <c:pt idx="7">
                  <c:v>Norske arbeidsgiverorganisasjoner</c:v>
                </c:pt>
                <c:pt idx="8">
                  <c:v>Regjeringen</c:v>
                </c:pt>
                <c:pt idx="9">
                  <c:v>De politiske partiene i Norge</c:v>
                </c:pt>
                <c:pt idx="10">
                  <c:v>Norske medier </c:v>
                </c:pt>
                <c:pt idx="11">
                  <c:v>Sosiale medier 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0.91654210264075731</c:v>
                </c:pt>
                <c:pt idx="1">
                  <c:v>0.90582959641255612</c:v>
                </c:pt>
                <c:pt idx="2">
                  <c:v>0.85500747384155462</c:v>
                </c:pt>
                <c:pt idx="3">
                  <c:v>0.8442949676133531</c:v>
                </c:pt>
                <c:pt idx="4">
                  <c:v>0.73542600896860932</c:v>
                </c:pt>
                <c:pt idx="5">
                  <c:v>0.66641753861484754</c:v>
                </c:pt>
                <c:pt idx="6">
                  <c:v>0.63403089187842487</c:v>
                </c:pt>
                <c:pt idx="7">
                  <c:v>0.59043348281016361</c:v>
                </c:pt>
                <c:pt idx="8">
                  <c:v>0.58669656203288412</c:v>
                </c:pt>
                <c:pt idx="9">
                  <c:v>0.55779770802192241</c:v>
                </c:pt>
                <c:pt idx="10">
                  <c:v>0.49626307922271962</c:v>
                </c:pt>
                <c:pt idx="11">
                  <c:v>0.16691579471848525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859-419A-A476-B6DF2021600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 Kvinne</c:v>
                </c:pt>
              </c:strCache>
            </c:strRef>
          </c:tx>
          <c:spPr>
            <a:solidFill>
              <a:srgbClr val="85BD3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Domstolene</c:v>
                </c:pt>
                <c:pt idx="1">
                  <c:v>Forsvaret</c:v>
                </c:pt>
                <c:pt idx="2">
                  <c:v>Norske ideelle organisasjoner</c:v>
                </c:pt>
                <c:pt idx="3">
                  <c:v>Politiet</c:v>
                </c:pt>
                <c:pt idx="4">
                  <c:v>Norske arbeidstakerorganisasjoner </c:v>
                </c:pt>
                <c:pt idx="5">
                  <c:v>Stortinget</c:v>
                </c:pt>
                <c:pt idx="6">
                  <c:v>Kommunestyret i egen kommune</c:v>
                </c:pt>
                <c:pt idx="7">
                  <c:v>Norske arbeidsgiverorganisasjoner</c:v>
                </c:pt>
                <c:pt idx="8">
                  <c:v>Regjeringen</c:v>
                </c:pt>
                <c:pt idx="9">
                  <c:v>De politiske partiene i Norge</c:v>
                </c:pt>
                <c:pt idx="10">
                  <c:v>Norske medier </c:v>
                </c:pt>
                <c:pt idx="11">
                  <c:v>Sosiale medier 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0.86244841815680828</c:v>
                </c:pt>
                <c:pt idx="1">
                  <c:v>0.92589408528198081</c:v>
                </c:pt>
                <c:pt idx="2">
                  <c:v>0.92589408528198047</c:v>
                </c:pt>
                <c:pt idx="3">
                  <c:v>0.8518741403026131</c:v>
                </c:pt>
                <c:pt idx="4">
                  <c:v>0.82539546079779857</c:v>
                </c:pt>
                <c:pt idx="5">
                  <c:v>0.7671939477303984</c:v>
                </c:pt>
                <c:pt idx="6">
                  <c:v>0.70374828060522665</c:v>
                </c:pt>
                <c:pt idx="7">
                  <c:v>0.74080123796423625</c:v>
                </c:pt>
                <c:pt idx="8">
                  <c:v>0.77776822558459369</c:v>
                </c:pt>
                <c:pt idx="9">
                  <c:v>0.50790921595598304</c:v>
                </c:pt>
                <c:pt idx="10">
                  <c:v>0.6984181568088027</c:v>
                </c:pt>
                <c:pt idx="11">
                  <c:v>0.13755158184319108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859-419A-A476-B6DF202160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83945805184631206"/>
          <c:y val="0.80169758612917019"/>
          <c:w val="0.15281931699946172"/>
          <c:h val="0.12738632823679286"/>
        </c:manualLayout>
      </c:layout>
      <c:overlay val="0"/>
      <c:txPr>
        <a:bodyPr/>
        <a:lstStyle/>
        <a:p>
          <a:pPr>
            <a:defRPr sz="3600"/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0.05966</cdr:x>
      <cdr:y>0.93867</cdr:y>
    </cdr:from>
    <cdr:to>
      <cdr:x>0.33841</cdr:x>
      <cdr:y>0.98485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162D52D-0640-4222-B738-7AFE9E6F247D}"/>
            </a:ext>
          </a:extLst>
        </cdr:cNvPr>
        <cdr:cNvSpPr txBox="1"/>
      </cdr:nvSpPr>
      <cdr:spPr>
        <a:xfrm xmlns:a="http://schemas.openxmlformats.org/drawingml/2006/main">
          <a:off x="1314075" y="9591315"/>
          <a:ext cx="6139691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0.36213</cdr:x>
      <cdr:y>0.93725</cdr:y>
    </cdr:from>
    <cdr:to>
      <cdr:x>0.64087</cdr:x>
      <cdr:y>0.98343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83D89A7-60A9-4C44-829E-7E1A93FC98B7}"/>
            </a:ext>
          </a:extLst>
        </cdr:cNvPr>
        <cdr:cNvSpPr txBox="1"/>
      </cdr:nvSpPr>
      <cdr:spPr>
        <a:xfrm xmlns:a="http://schemas.openxmlformats.org/drawingml/2006/main">
          <a:off x="7976217" y="9576806"/>
          <a:ext cx="6139471" cy="471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0.65971</cdr:x>
      <cdr:y>0.93583</cdr:y>
    </cdr:from>
    <cdr:to>
      <cdr:x>0.93845</cdr:x>
      <cdr:y>0.98201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C119E1A-F7DD-4673-88A4-82EAC8B46C99}"/>
            </a:ext>
          </a:extLst>
        </cdr:cNvPr>
        <cdr:cNvSpPr txBox="1"/>
      </cdr:nvSpPr>
      <cdr:spPr>
        <a:xfrm xmlns:a="http://schemas.openxmlformats.org/drawingml/2006/main">
          <a:off x="14530571" y="9562287"/>
          <a:ext cx="6139542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0.05966</cdr:x>
      <cdr:y>0.93867</cdr:y>
    </cdr:from>
    <cdr:to>
      <cdr:x>0.33841</cdr:x>
      <cdr:y>0.98485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162D52D-0640-4222-B738-7AFE9E6F247D}"/>
            </a:ext>
          </a:extLst>
        </cdr:cNvPr>
        <cdr:cNvSpPr txBox="1"/>
      </cdr:nvSpPr>
      <cdr:spPr>
        <a:xfrm xmlns:a="http://schemas.openxmlformats.org/drawingml/2006/main">
          <a:off x="1314075" y="9591315"/>
          <a:ext cx="6139691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0.36213</cdr:x>
      <cdr:y>0.93725</cdr:y>
    </cdr:from>
    <cdr:to>
      <cdr:x>0.64087</cdr:x>
      <cdr:y>0.98343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83D89A7-60A9-4C44-829E-7E1A93FC98B7}"/>
            </a:ext>
          </a:extLst>
        </cdr:cNvPr>
        <cdr:cNvSpPr txBox="1"/>
      </cdr:nvSpPr>
      <cdr:spPr>
        <a:xfrm xmlns:a="http://schemas.openxmlformats.org/drawingml/2006/main">
          <a:off x="7976217" y="9576806"/>
          <a:ext cx="6139471" cy="471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0.65971</cdr:x>
      <cdr:y>0.93583</cdr:y>
    </cdr:from>
    <cdr:to>
      <cdr:x>0.93845</cdr:x>
      <cdr:y>0.98201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C119E1A-F7DD-4673-88A4-82EAC8B46C99}"/>
            </a:ext>
          </a:extLst>
        </cdr:cNvPr>
        <cdr:cNvSpPr txBox="1"/>
      </cdr:nvSpPr>
      <cdr:spPr>
        <a:xfrm xmlns:a="http://schemas.openxmlformats.org/drawingml/2006/main">
          <a:off x="14530571" y="9562287"/>
          <a:ext cx="6139542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9A362-5BC1-40F1-8026-5D409656F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FD9C9-BF1E-48E9-9B7D-71969D045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D3ABE-2AEA-4050-967E-BFCA7444A37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C9E56-8CC6-4DB4-85A5-61295AAEA7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4E885-3815-4A24-9EF2-1066DA275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42AD-42F9-43D9-B54C-7E8F9E30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885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719CE-9631-2647-8C17-72840ABF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1C0D77-D022-C991-0E0A-3AF04EE70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464D1-70FE-2031-71E9-8ADD677D6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9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186A3-BB8B-0ECD-93A6-FAAEDBEBB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5801C0-4477-D57C-BB9E-6C4DE581F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78CA6-8D03-10C2-862D-73CEAB818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9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E9E07-58C6-840D-2684-A3C36AFDC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6D0DC-17E0-0DD8-7FD0-563ACF300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D45BB-9A53-389C-A1AF-E2C92DEBE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5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3111-ECCC-7B05-94A8-9BED5CBE3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D2FCA-01AE-5BED-38DC-9E2B85499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5C74E-DACA-D449-4FFE-F6CABEE86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2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465B-D726-8721-A2E8-8D2D93252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C9319-5827-849A-98E7-D1E881CBA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53E261-5B17-9979-6C98-0CA39AA90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86C66-C487-1010-9A32-5297EED02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85A64-678A-AC7A-D559-39E05F8132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CDE20-CB05-2BC3-C1F6-1ACB71F5D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1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05CEE-41F8-08D7-7870-54DE4CF09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611EF-BE69-A852-6AE8-897E3AC6B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EEC60-A7CF-AABD-C41B-AE71BDCEF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6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02391-C85C-4211-AD66-B3C8789CA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1E329-FF21-62B7-18A9-B4BD4076F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95A12-4633-EF2F-BDBE-E0DC1D79A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E4743-8E75-EFC3-267A-3DFF44E9E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226F0-527A-E389-691D-D22E51B04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0C9D0-C3AF-59D2-5BBB-DA0C7D0F3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6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665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19A5A-A910-4F83-BC64-5B35D111EB7C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A25C3049-1B27-4E4A-9C60-4C3D7989EA2F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16F80566-488A-4647-9804-DBFD69F9B30A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01BCD5F9-573B-4F68-B51C-9A3469E9F7B5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CB0EDE3-C656-4E57-B08B-FD4CC557A8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2347BD3-07F2-413F-BB75-EB83A1BB21F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7CFAD57-39BA-406A-B02B-C1E5F501A829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01C0-FA41-474A-92A3-D79BF88B0D1A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A4CC55B-A4CE-4454-9E39-59D42F6A9C92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0197DC0-FF04-4E4B-81A3-1F65E7729DA2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2530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19A5A-A910-4F83-BC64-5B35D111EB7C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CB0EDE3-C656-4E57-B08B-FD4CC557A8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2347BD3-07F2-413F-BB75-EB83A1BB21F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7CFAD57-39BA-406A-B02B-C1E5F501A829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F266AE5C-CD52-4CBB-8279-417B4623A8E7}"/>
              </a:ext>
            </a:extLst>
          </p:cNvPr>
          <p:cNvSpPr/>
          <p:nvPr userDrawn="1"/>
        </p:nvSpPr>
        <p:spPr>
          <a:xfrm>
            <a:off x="16382689" y="2555627"/>
            <a:ext cx="6521116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636056F-F0E9-4C11-9630-751339F4593A}"/>
              </a:ext>
            </a:extLst>
          </p:cNvPr>
          <p:cNvSpPr/>
          <p:nvPr userDrawn="1"/>
        </p:nvSpPr>
        <p:spPr>
          <a:xfrm>
            <a:off x="9353859" y="2555627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8EE95CAB-0C03-421D-88FD-AAC4CEA9E66F}"/>
              </a:ext>
            </a:extLst>
          </p:cNvPr>
          <p:cNvSpPr/>
          <p:nvPr userDrawn="1"/>
        </p:nvSpPr>
        <p:spPr>
          <a:xfrm>
            <a:off x="2045366" y="2485288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E57579-50D8-4DEB-A9A6-53CDA6D17772}"/>
              </a:ext>
            </a:extLst>
          </p:cNvPr>
          <p:cNvSpPr>
            <a:spLocks noGrp="1"/>
          </p:cNvSpPr>
          <p:nvPr>
            <p:ph sz="quarter" idx="106"/>
          </p:nvPr>
        </p:nvSpPr>
        <p:spPr>
          <a:xfrm>
            <a:off x="2426715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BCBDB5-9D28-4077-A1A1-02FE3DDBDCC8}"/>
              </a:ext>
            </a:extLst>
          </p:cNvPr>
          <p:cNvSpPr>
            <a:spLocks noGrp="1"/>
          </p:cNvSpPr>
          <p:nvPr>
            <p:ph sz="quarter" idx="107"/>
          </p:nvPr>
        </p:nvSpPr>
        <p:spPr>
          <a:xfrm>
            <a:off x="9714501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FE85B8-5105-4A62-952C-D364F0F5642C}"/>
              </a:ext>
            </a:extLst>
          </p:cNvPr>
          <p:cNvSpPr>
            <a:spLocks noGrp="1"/>
          </p:cNvSpPr>
          <p:nvPr>
            <p:ph sz="quarter" idx="108"/>
          </p:nvPr>
        </p:nvSpPr>
        <p:spPr>
          <a:xfrm>
            <a:off x="16784746" y="2876129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0B219F-CBDA-44CF-BC0C-A1940395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6" y="431799"/>
            <a:ext cx="20990672" cy="1861305"/>
          </a:xfrm>
        </p:spPr>
        <p:txBody>
          <a:bodyPr/>
          <a:lstStyle>
            <a:lvl1pPr>
              <a:defRPr lang="en-GB" sz="4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9393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A8872AA0-9198-4612-A406-1C52172BC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EE9B68-0871-4DD9-9860-B3D00EA078F9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7732EF6-BB5C-48AC-9B87-04BEA5B466F8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B4282865-6B6B-4978-A236-7692A188FE63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86069B9D-4D16-4B2C-BFDD-DDC84B959FD0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7C9B110-5DFF-4A8A-A77A-352822E147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C2DC2A6-4F17-49C1-B414-4F351D7FF516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40679B4-E0BC-403D-9098-63D265F9D80B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61480C-6C49-49B2-962D-9634B4B9C296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B1CE7B-8E1A-457B-AE1E-F9369571C24D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D2F5BE-FF89-4BE1-887B-9096E367FA39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0913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A8872AA0-9198-4612-A406-1C52172BC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EE9B68-0871-4DD9-9860-B3D00EA078F9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21B25C-E628-4F5A-9D81-C09BBA5B066E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7EE5B73-AE16-486C-B592-C27B4E8177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A278ED96-BB9E-4FD6-852F-19F7CC65BD2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DD16BD7C-9763-4081-BD70-AE062033FF85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2F7EEA29-9D9A-40BE-8423-8EBD27FAE349}"/>
              </a:ext>
            </a:extLst>
          </p:cNvPr>
          <p:cNvSpPr/>
          <p:nvPr userDrawn="1"/>
        </p:nvSpPr>
        <p:spPr>
          <a:xfrm>
            <a:off x="16382689" y="2555627"/>
            <a:ext cx="6521116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A9D279AF-B8C1-440D-91EE-CED77EAEF987}"/>
              </a:ext>
            </a:extLst>
          </p:cNvPr>
          <p:cNvSpPr/>
          <p:nvPr userDrawn="1"/>
        </p:nvSpPr>
        <p:spPr>
          <a:xfrm>
            <a:off x="9353859" y="2555627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3" name="Rectangle: Single Corner Rounded 22">
            <a:extLst>
              <a:ext uri="{FF2B5EF4-FFF2-40B4-BE49-F238E27FC236}">
                <a16:creationId xmlns:a16="http://schemas.microsoft.com/office/drawing/2014/main" id="{7A26DB6A-D5ED-47BF-BEC7-51C1EDCA6338}"/>
              </a:ext>
            </a:extLst>
          </p:cNvPr>
          <p:cNvSpPr/>
          <p:nvPr userDrawn="1"/>
        </p:nvSpPr>
        <p:spPr>
          <a:xfrm>
            <a:off x="2045366" y="2485288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1A67206-262F-4AFF-B218-401F5D3AA119}"/>
              </a:ext>
            </a:extLst>
          </p:cNvPr>
          <p:cNvSpPr>
            <a:spLocks noGrp="1"/>
          </p:cNvSpPr>
          <p:nvPr>
            <p:ph sz="quarter" idx="106"/>
          </p:nvPr>
        </p:nvSpPr>
        <p:spPr>
          <a:xfrm>
            <a:off x="2426715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D9498CC-5678-4874-9A17-DDEB12C67B4F}"/>
              </a:ext>
            </a:extLst>
          </p:cNvPr>
          <p:cNvSpPr>
            <a:spLocks noGrp="1"/>
          </p:cNvSpPr>
          <p:nvPr>
            <p:ph sz="quarter" idx="107"/>
          </p:nvPr>
        </p:nvSpPr>
        <p:spPr>
          <a:xfrm>
            <a:off x="9714501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E9A9F3A-4EF4-4CA5-85D1-A73C84A31D1E}"/>
              </a:ext>
            </a:extLst>
          </p:cNvPr>
          <p:cNvSpPr>
            <a:spLocks noGrp="1"/>
          </p:cNvSpPr>
          <p:nvPr>
            <p:ph sz="quarter" idx="108"/>
          </p:nvPr>
        </p:nvSpPr>
        <p:spPr>
          <a:xfrm>
            <a:off x="16784746" y="2876129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BCC3C832-C944-4D73-B823-5F1170F1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6" y="431799"/>
            <a:ext cx="20990672" cy="1861305"/>
          </a:xfrm>
        </p:spPr>
        <p:txBody>
          <a:bodyPr/>
          <a:lstStyle>
            <a:lvl1pPr>
              <a:defRPr lang="en-GB" sz="4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8646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9F614C64-8FB5-43E5-BCE0-FBF76CDFF913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72CCFF50-347A-4271-B556-F547A900A4B8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5B1C6826-167E-43C8-87CB-E8187E7CC219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1F75EA3-33CD-462D-B0CA-AA1AD58973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DB9E1D6-6FAF-4EE7-9F73-2C5513F0EA42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684DB6-A175-4E15-BBD9-405E36722FA4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5C819-07B6-4D5E-8AC7-18AD5444EFBA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C439FF-6135-4494-AD52-3EDCA07A7455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96A70A-AD04-46C7-981B-E4BC9C11231B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9464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C47C1-E706-4BFD-96BB-ECAB9AF51350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">
            <a:extLst>
              <a:ext uri="{FF2B5EF4-FFF2-40B4-BE49-F238E27FC236}">
                <a16:creationId xmlns:a16="http://schemas.microsoft.com/office/drawing/2014/main" id="{55280E70-D1A5-41FA-96EC-37308D35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874" y="431799"/>
            <a:ext cx="18614164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CE7CF3D6-F0C0-4760-B187-16F781B9B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874" y="2540000"/>
            <a:ext cx="18614163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4685377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714CAF-40E1-4275-AE2A-3636D820FB21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B566C066-CAF7-4BB6-B150-B21A0C5DE766}"/>
              </a:ext>
            </a:extLst>
          </p:cNvPr>
          <p:cNvSpPr txBox="1">
            <a:spLocks/>
          </p:cNvSpPr>
          <p:nvPr userDrawn="1"/>
        </p:nvSpPr>
        <p:spPr>
          <a:xfrm>
            <a:off x="4963886" y="774100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3800" b="1">
              <a:solidFill>
                <a:srgbClr val="01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C7BC1CB-FE12-45F0-ADF2-E34D886C1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35521" y="431800"/>
            <a:ext cx="18600691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C0D05C05-DD2B-4185-A139-6FB6523C04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5521" y="2540000"/>
            <a:ext cx="18600691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9515577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F32A5-5277-48A7-B77E-17AEF8C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2649538"/>
            <a:ext cx="6694488" cy="9871075"/>
          </a:xfrm>
        </p:spPr>
        <p:txBody>
          <a:bodyPr/>
          <a:lstStyle/>
          <a:p>
            <a:endParaRPr lang="nb-NO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4000" b="1" smtClean="0">
                <a:latin typeface="+mj-lt"/>
              </a:defRPr>
            </a:lvl1pPr>
          </a:lstStyle>
          <a:p>
            <a:r>
              <a:rPr lang="en-US"/>
              <a:t>Click to edit Master title sty</a:t>
            </a:r>
            <a:r>
              <a:rPr lang="nb-NO" sz="4400" b="1">
                <a:latin typeface="+mj-lt"/>
              </a:rPr>
              <a:t>le</a:t>
            </a:r>
            <a:endParaRPr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A483931-CEF6-4B43-859A-1532CAFC660A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2F300-5FC4-4D29-992C-BD0F4542E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9450" y="2649538"/>
            <a:ext cx="14766925" cy="9871075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62560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14D1-956A-43B8-8463-FA2DCD19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62653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F32A5-5277-48A7-B77E-17AEF8C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35400" y="0"/>
            <a:ext cx="9148600" cy="13716000"/>
          </a:xfrm>
        </p:spPr>
        <p:txBody>
          <a:bodyPr/>
          <a:lstStyle/>
          <a:p>
            <a:endParaRPr lang="nb-NO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4000" b="1" smtClean="0">
                <a:latin typeface="+mj-lt"/>
              </a:defRPr>
            </a:lvl1pPr>
          </a:lstStyle>
          <a:p>
            <a:r>
              <a:rPr lang="en-US"/>
              <a:t>Click to edit Master title sty</a:t>
            </a:r>
            <a:r>
              <a:rPr lang="nb-NO" sz="4400" b="1">
                <a:latin typeface="+mj-lt"/>
              </a:rPr>
              <a:t>le</a:t>
            </a:r>
            <a:endParaRPr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A483931-CEF6-4B43-859A-1532CAFC660A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2F300-5FC4-4D29-992C-BD0F4542E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1" y="2736125"/>
            <a:ext cx="12977445" cy="987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15E2C33-DBD4-4E9C-A9CF-09171924EF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108" y="12530338"/>
            <a:ext cx="1014377" cy="10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220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41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293571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3030411"/>
            <a:ext cx="854659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39635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21646835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42417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938315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1219921" y="3030411"/>
            <a:ext cx="7724571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820614"/>
            <a:ext cx="4173538" cy="111840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9514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938315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1219921" y="3030411"/>
            <a:ext cx="7724571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820614"/>
            <a:ext cx="4173538" cy="111840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1733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66211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83834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825605" y="12950190"/>
            <a:ext cx="10265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58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5007041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48941976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355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Egendefinert oppse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A1762C-E706-4F88-B526-65D0905F0D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7054" y="-1"/>
            <a:ext cx="10196945" cy="13715999"/>
          </a:xfrm>
        </p:spPr>
        <p:txBody>
          <a:bodyPr/>
          <a:lstStyle/>
          <a:p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AA434-C683-433E-AA09-2EF3BB8639B7}"/>
              </a:ext>
            </a:extLst>
          </p:cNvPr>
          <p:cNvSpPr/>
          <p:nvPr userDrawn="1"/>
        </p:nvSpPr>
        <p:spPr>
          <a:xfrm>
            <a:off x="14187055" y="1"/>
            <a:ext cx="10196945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9" name="Bilde 4">
            <a:extLst>
              <a:ext uri="{FF2B5EF4-FFF2-40B4-BE49-F238E27FC236}">
                <a16:creationId xmlns:a16="http://schemas.microsoft.com/office/drawing/2014/main" id="{A84F3E4B-2973-4AB1-A7E2-906C3CC74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917" y="12107225"/>
            <a:ext cx="1350267" cy="135636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101A6F-6199-492E-BE53-89081D3938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97017" y="0"/>
            <a:ext cx="11186984" cy="1371600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F6FE-A588-4CF4-AB87-9D5A8C00250C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36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00539433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1053009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00113692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3273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">
            <a:extLst>
              <a:ext uri="{FF2B5EF4-FFF2-40B4-BE49-F238E27FC236}">
                <a16:creationId xmlns:a16="http://schemas.microsoft.com/office/drawing/2014/main" id="{CBE3A84F-85FA-4C99-91D7-52A4DC2C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38206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891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064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CD879156-DF50-4C9B-BD50-D6309FD8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" name="Shape 15">
            <a:extLst>
              <a:ext uri="{FF2B5EF4-FFF2-40B4-BE49-F238E27FC236}">
                <a16:creationId xmlns:a16="http://schemas.microsoft.com/office/drawing/2014/main" id="{60DFE782-0688-4873-8D98-E45416204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F2E12-F8B7-4958-AB66-47583983F3F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5405297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8EB816FD-D46B-45F2-B361-B5CFCC42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DED59C2E-5397-4377-A697-5D812C97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423ED5B0-3E01-4F96-92CE-ECFDE3F2AA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A5B8A8-33DD-46D5-BA54-CE75B560399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892204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46C755F8-8C0A-42D3-B717-13AA4F58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2DFF1859-6DCA-4A9C-B77C-31FDB613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C46799B0-104A-4C14-94C0-A3FE8F1C84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2ADF2B-BFCB-4201-8C6B-408F650E938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084030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20202C-3D1C-41B5-A0CA-130A1F3C7B98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9197C13E-0CE7-4240-AA2C-7C634039DB45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Bilde 6">
            <a:extLst>
              <a:ext uri="{FF2B5EF4-FFF2-40B4-BE49-F238E27FC236}">
                <a16:creationId xmlns:a16="http://schemas.microsoft.com/office/drawing/2014/main" id="{E5CE4FFB-BF67-49DF-A071-8BF8EFADB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3798C974-55AF-4CD9-9115-E7447B2C1F5B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A0A7BB98-07B8-46F0-996E-7C9D406B8696}"/>
              </a:ext>
            </a:extLst>
          </p:cNvPr>
          <p:cNvSpPr/>
          <p:nvPr userDrawn="1"/>
        </p:nvSpPr>
        <p:spPr>
          <a:xfrm>
            <a:off x="14370990" y="2451541"/>
            <a:ext cx="9162778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555801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D3EF04F5-5CF7-46AB-8C73-8A4D828A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120172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" name="Shape 15">
            <a:extLst>
              <a:ext uri="{FF2B5EF4-FFF2-40B4-BE49-F238E27FC236}">
                <a16:creationId xmlns:a16="http://schemas.microsoft.com/office/drawing/2014/main" id="{6ACE38E6-90AE-45A8-ADFC-6CC6BE5DCA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D2227C-C01D-46BB-BB5A-B1A5E8D3FD2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81149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72242476-1AD0-45B9-A497-CA148923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A598ACF5-F6C6-4B33-A9EA-2EDDA241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063" y="903288"/>
            <a:ext cx="13493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BFC8E558-5FEE-459A-BEB1-E59D3249F7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9AD2D-2AEB-43FE-9B33-47EE47DE693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1708207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7F0BB6F8-26F5-44C6-9E0D-6F0567EE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>
            <a:fillRect/>
          </a:stretch>
        </p:blipFill>
        <p:spPr bwMode="auto">
          <a:xfrm>
            <a:off x="-130175" y="-49213"/>
            <a:ext cx="24514175" cy="138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6692BF93-0442-491D-8BA9-76AD81ED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88" y="184150"/>
            <a:ext cx="13509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" name="Plassholder for lysbildenummer 2">
            <a:extLst>
              <a:ext uri="{FF2B5EF4-FFF2-40B4-BE49-F238E27FC236}">
                <a16:creationId xmlns:a16="http://schemas.microsoft.com/office/drawing/2014/main" id="{F8B31CF9-2047-4D00-B6F2-5F4F082A77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1F483-D15D-40F1-8568-E80BC3A7C51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9037557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gendefinert oppsett">
    <p:bg>
      <p:bgPr>
        <a:gradFill rotWithShape="0">
          <a:gsLst>
            <a:gs pos="0">
              <a:srgbClr val="D94A94"/>
            </a:gs>
            <a:gs pos="28000">
              <a:srgbClr val="D94A94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8A24CDE-39BF-4DA6-A15E-FA3E0B9A2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4120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gendefinert oppsett">
    <p:bg>
      <p:bgPr>
        <a:gradFill flip="none" rotWithShape="1">
          <a:gsLst>
            <a:gs pos="0">
              <a:srgbClr val="D3DA47"/>
            </a:gs>
            <a:gs pos="85001">
              <a:srgbClr val="52AAE0"/>
            </a:gs>
            <a:gs pos="100000">
              <a:srgbClr val="52AAE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60CB59D6-8F6F-4320-8A50-6550EAC21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067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4338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7553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032B26D-C2FA-4445-BB82-48760FBF50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</p:spTree>
    <p:extLst>
      <p:ext uri="{BB962C8B-B14F-4D97-AF65-F5344CB8AC3E}">
        <p14:creationId xmlns:p14="http://schemas.microsoft.com/office/powerpoint/2010/main" val="394946177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gendefinert oppsett">
    <p:bg>
      <p:bgPr>
        <a:gradFill flip="none" rotWithShape="1">
          <a:gsLst>
            <a:gs pos="0">
              <a:srgbClr val="FBD69F"/>
            </a:gs>
            <a:gs pos="22000">
              <a:srgbClr val="AFD7D6"/>
            </a:gs>
            <a:gs pos="85001">
              <a:srgbClr val="175982"/>
            </a:gs>
            <a:gs pos="100000">
              <a:srgbClr val="17598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229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gendefinert oppsett">
    <p:bg>
      <p:bgPr>
        <a:gradFill flip="none" rotWithShape="1">
          <a:gsLst>
            <a:gs pos="0">
              <a:srgbClr val="FCC66E"/>
            </a:gs>
            <a:gs pos="85001">
              <a:srgbClr val="D94A94"/>
            </a:gs>
            <a:gs pos="100000">
              <a:schemeClr val="bg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CA57EAE-CB4A-4D8B-A7CF-0A08BB4C2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57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46B0E-23A8-45FD-B3F9-5569C7AAEA6A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B548032-485A-4AEF-8FFE-C7DCA8DC9AE4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F6B64C9-09EE-49BF-A418-B58ED03F86BD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Bilde 6">
            <a:extLst>
              <a:ext uri="{FF2B5EF4-FFF2-40B4-BE49-F238E27FC236}">
                <a16:creationId xmlns:a16="http://schemas.microsoft.com/office/drawing/2014/main" id="{9EBE2A02-2784-4A5B-830C-BE8CE3672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293E212E-FCAD-4A96-8C07-97C295021C54}"/>
              </a:ext>
            </a:extLst>
          </p:cNvPr>
          <p:cNvSpPr/>
          <p:nvPr userDrawn="1"/>
        </p:nvSpPr>
        <p:spPr>
          <a:xfrm>
            <a:off x="14370990" y="2451541"/>
            <a:ext cx="9162778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45293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21646835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89356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64941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196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>
            <a:extLst>
              <a:ext uri="{FF2B5EF4-FFF2-40B4-BE49-F238E27FC236}">
                <a16:creationId xmlns:a16="http://schemas.microsoft.com/office/drawing/2014/main" id="{9197C13E-0CE7-4240-AA2C-7C634039DB45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Bilde 6">
            <a:extLst>
              <a:ext uri="{FF2B5EF4-FFF2-40B4-BE49-F238E27FC236}">
                <a16:creationId xmlns:a16="http://schemas.microsoft.com/office/drawing/2014/main" id="{E5CE4FFB-BF67-49DF-A071-8BF8EFADB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3798C974-55AF-4CD9-9115-E7447B2C1F5B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A0A7BB98-07B8-46F0-996E-7C9D406B8696}"/>
              </a:ext>
            </a:extLst>
          </p:cNvPr>
          <p:cNvSpPr/>
          <p:nvPr userDrawn="1"/>
        </p:nvSpPr>
        <p:spPr>
          <a:xfrm>
            <a:off x="1532239" y="2451541"/>
            <a:ext cx="22001530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BAF2B7-4D7B-4484-832A-9C9FC0DD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39" y="431799"/>
            <a:ext cx="21503799" cy="18613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1E7D2043-B4DB-4E73-8945-B2A962509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7590" y="2799211"/>
            <a:ext cx="20644688" cy="9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325425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5B548032-485A-4AEF-8FFE-C7DCA8DC9AE4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F6B64C9-09EE-49BF-A418-B58ED03F86BD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Bilde 6">
            <a:extLst>
              <a:ext uri="{FF2B5EF4-FFF2-40B4-BE49-F238E27FC236}">
                <a16:creationId xmlns:a16="http://schemas.microsoft.com/office/drawing/2014/main" id="{9EBE2A02-2784-4A5B-830C-BE8CE3672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99CAF99A-2581-4CD8-9E33-8146D993386C}"/>
              </a:ext>
            </a:extLst>
          </p:cNvPr>
          <p:cNvSpPr/>
          <p:nvPr userDrawn="1"/>
        </p:nvSpPr>
        <p:spPr>
          <a:xfrm>
            <a:off x="1532239" y="2451541"/>
            <a:ext cx="22001530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40A3A-B232-47B9-BF85-A061C3FA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39" y="431799"/>
            <a:ext cx="21503799" cy="18613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4241C393-876F-47D0-A410-B912034F58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7590" y="2799211"/>
            <a:ext cx="20644688" cy="9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3001770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714CAF-40E1-4275-AE2A-3636D820FB21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B566C066-CAF7-4BB6-B150-B21A0C5DE766}"/>
              </a:ext>
            </a:extLst>
          </p:cNvPr>
          <p:cNvSpPr txBox="1">
            <a:spLocks/>
          </p:cNvSpPr>
          <p:nvPr userDrawn="1"/>
        </p:nvSpPr>
        <p:spPr>
          <a:xfrm>
            <a:off x="4963886" y="774100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3800" b="1">
              <a:solidFill>
                <a:srgbClr val="01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663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C47C1-E706-4BFD-96BB-ECAB9AF51350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685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D2AD2E-506D-42B7-A2C2-779E4E751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12867" t="29522" r="81228" b="51232"/>
          <a:stretch/>
        </p:blipFill>
        <p:spPr>
          <a:xfrm>
            <a:off x="22766698" y="12539980"/>
            <a:ext cx="1054796" cy="966896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66D97553-3B3D-46EA-90B6-73D6DACA93E3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20559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4" r:id="rId2"/>
    <p:sldLayoutId id="2147483843" r:id="rId3"/>
    <p:sldLayoutId id="2147483839" r:id="rId4"/>
    <p:sldLayoutId id="2147483840" r:id="rId5"/>
    <p:sldLayoutId id="2147483864" r:id="rId6"/>
    <p:sldLayoutId id="2147483865" r:id="rId7"/>
    <p:sldLayoutId id="2147483841" r:id="rId8"/>
    <p:sldLayoutId id="2147483842" r:id="rId9"/>
    <p:sldLayoutId id="2147483844" r:id="rId10"/>
    <p:sldLayoutId id="2147483847" r:id="rId11"/>
    <p:sldLayoutId id="2147483845" r:id="rId12"/>
    <p:sldLayoutId id="2147483848" r:id="rId13"/>
    <p:sldLayoutId id="2147483846" r:id="rId14"/>
    <p:sldLayoutId id="2147483862" r:id="rId15"/>
    <p:sldLayoutId id="2147483861" r:id="rId16"/>
    <p:sldLayoutId id="2147483745" r:id="rId17"/>
    <p:sldLayoutId id="2147483850" r:id="rId18"/>
    <p:sldLayoutId id="2147483849" r:id="rId19"/>
    <p:sldLayoutId id="2147483747" r:id="rId20"/>
    <p:sldLayoutId id="2147483853" r:id="rId21"/>
    <p:sldLayoutId id="2147483851" r:id="rId22"/>
    <p:sldLayoutId id="2147483855" r:id="rId23"/>
    <p:sldLayoutId id="2147483852" r:id="rId24"/>
    <p:sldLayoutId id="2147483856" r:id="rId25"/>
    <p:sldLayoutId id="2147483753" r:id="rId26"/>
    <p:sldLayoutId id="2147483760" r:id="rId27"/>
    <p:sldLayoutId id="2147483761" r:id="rId28"/>
    <p:sldLayoutId id="2147483762" r:id="rId29"/>
    <p:sldLayoutId id="2147483768" r:id="rId30"/>
    <p:sldLayoutId id="2147483769" r:id="rId31"/>
    <p:sldLayoutId id="2147483770" r:id="rId32"/>
    <p:sldLayoutId id="2147483771" r:id="rId33"/>
    <p:sldLayoutId id="2147483866" r:id="rId34"/>
  </p:sldLayoutIdLst>
  <p:transition spd="med"/>
  <p:hf sldNum="0" hdr="0" ftr="0" dt="0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sz="36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3">
            <a:extLst>
              <a:ext uri="{FF2B5EF4-FFF2-40B4-BE49-F238E27FC236}">
                <a16:creationId xmlns:a16="http://schemas.microsoft.com/office/drawing/2014/main" id="{4C79DDC4-327A-406C-B47B-4CC38473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1763" y="431800"/>
            <a:ext cx="21634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1027" name="Shape 4">
            <a:extLst>
              <a:ext uri="{FF2B5EF4-FFF2-40B4-BE49-F238E27FC236}">
                <a16:creationId xmlns:a16="http://schemas.microsoft.com/office/drawing/2014/main" id="{0B6EB479-D1AF-451B-A5E5-07C724EC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763" y="2540000"/>
            <a:ext cx="21634450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  <p:sp>
        <p:nvSpPr>
          <p:cNvPr id="1028" name="Shape 5">
            <a:extLst>
              <a:ext uri="{FF2B5EF4-FFF2-40B4-BE49-F238E27FC236}">
                <a16:creationId xmlns:a16="http://schemas.microsoft.com/office/drawing/2014/main" id="{4533692A-5820-44A2-AFB1-EBDF728E3E95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1084263" y="128587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AE6B1939-40B5-42B0-8865-4637977A5468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7BA544E0-EC7E-4373-ADE5-26066895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13" y="12539663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9332938-79D8-4D05-B258-CFBB39761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12867" t="29522" r="81228" b="51232"/>
          <a:stretch/>
        </p:blipFill>
        <p:spPr>
          <a:xfrm>
            <a:off x="22982237" y="12539663"/>
            <a:ext cx="1054796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0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8" r:id="rId13"/>
    <p:sldLayoutId id="2147483837" r:id="rId14"/>
    <p:sldLayoutId id="2147483835" r:id="rId15"/>
  </p:sldLayoutIdLst>
  <p:transition spd="med"/>
  <p:hf sldNum="0" hdr="0" ftr="0" dt="0"/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4400">
          <a:solidFill>
            <a:srgbClr val="535353"/>
          </a:solidFill>
          <a:latin typeface="+mj-lt"/>
          <a:ea typeface="HurmeGeometricSans3 Light"/>
          <a:cs typeface="HurmeGeometricSans3 Light"/>
          <a:sym typeface="HurmeGeometricSans3 Light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fontAlgn="base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altLang="nb-NO" sz="36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defRPr lang="en-US" altLang="nb-NO" sz="3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8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4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indent="-635000" algn="l" defTabSz="825500" rtl="0" eaLnBrk="1" fontAlgn="base" hangingPunct="1">
        <a:spcBef>
          <a:spcPts val="5900"/>
        </a:spcBef>
        <a:spcAft>
          <a:spcPct val="0"/>
        </a:spcAft>
        <a:buSzPct val="75000"/>
        <a:buChar char="•"/>
        <a:defRPr sz="4000">
          <a:solidFill>
            <a:srgbClr val="626362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3">
            <a:extLst>
              <a:ext uri="{FF2B5EF4-FFF2-40B4-BE49-F238E27FC236}">
                <a16:creationId xmlns:a16="http://schemas.microsoft.com/office/drawing/2014/main" id="{4C79DDC4-327A-406C-B47B-4CC38473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1763" y="431800"/>
            <a:ext cx="21634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1027" name="Shape 4">
            <a:extLst>
              <a:ext uri="{FF2B5EF4-FFF2-40B4-BE49-F238E27FC236}">
                <a16:creationId xmlns:a16="http://schemas.microsoft.com/office/drawing/2014/main" id="{0B6EB479-D1AF-451B-A5E5-07C724EC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763" y="2540000"/>
            <a:ext cx="21634450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  <p:sp>
        <p:nvSpPr>
          <p:cNvPr id="1028" name="Shape 5">
            <a:extLst>
              <a:ext uri="{FF2B5EF4-FFF2-40B4-BE49-F238E27FC236}">
                <a16:creationId xmlns:a16="http://schemas.microsoft.com/office/drawing/2014/main" id="{4533692A-5820-44A2-AFB1-EBDF728E3E95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1084263" y="128587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AE6B1939-40B5-42B0-8865-4637977A5468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7BA544E0-EC7E-4373-ADE5-26066895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13" y="12539663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9332938-79D8-4D05-B258-CFBB39761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2867" t="29522" r="81228" b="51232"/>
          <a:stretch/>
        </p:blipFill>
        <p:spPr>
          <a:xfrm>
            <a:off x="22982237" y="12539663"/>
            <a:ext cx="1054796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ransition spd="med"/>
  <p:hf sldNum="0" hdr="0" ftr="0" dt="0"/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44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fontAlgn="base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altLang="nb-NO" sz="36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defRPr lang="en-US" altLang="nb-NO" sz="3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8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4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indent="-635000" algn="l" defTabSz="825500" rtl="0" eaLnBrk="1" fontAlgn="base" hangingPunct="1">
        <a:spcBef>
          <a:spcPts val="5900"/>
        </a:spcBef>
        <a:spcAft>
          <a:spcPct val="0"/>
        </a:spcAft>
        <a:buSzPct val="75000"/>
        <a:buChar char="•"/>
        <a:defRPr sz="4000">
          <a:solidFill>
            <a:srgbClr val="626362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microsoft.com/office/2007/relationships/hdphoto" Target="../media/hdphoto1.wdp"/><Relationship Id="rId26" Type="http://schemas.openxmlformats.org/officeDocument/2006/relationships/image" Target="../media/image33.jpe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33" Type="http://schemas.openxmlformats.org/officeDocument/2006/relationships/image" Target="../media/image40.jpeg"/><Relationship Id="rId38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sv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1.jpeg"/><Relationship Id="rId32" Type="http://schemas.openxmlformats.org/officeDocument/2006/relationships/image" Target="../media/image39.png"/><Relationship Id="rId37" Type="http://schemas.openxmlformats.org/officeDocument/2006/relationships/image" Target="../media/image44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28" Type="http://schemas.openxmlformats.org/officeDocument/2006/relationships/image" Target="../media/image35.jpeg"/><Relationship Id="rId36" Type="http://schemas.openxmlformats.org/officeDocument/2006/relationships/image" Target="../media/image43.png"/><Relationship Id="rId10" Type="http://schemas.openxmlformats.org/officeDocument/2006/relationships/image" Target="../media/image18.svg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jpeg"/><Relationship Id="rId8" Type="http://schemas.openxmlformats.org/officeDocument/2006/relationships/image" Target="../media/image16.sv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5B44A57F-567C-4310-9042-659C509BA8DC}"/>
              </a:ext>
            </a:extLst>
          </p:cNvPr>
          <p:cNvSpPr txBox="1">
            <a:spLocks/>
          </p:cNvSpPr>
          <p:nvPr/>
        </p:nvSpPr>
        <p:spPr>
          <a:xfrm>
            <a:off x="1778000" y="8444347"/>
            <a:ext cx="208280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dirty="0" err="1"/>
              <a:t>Arendalsuka</a:t>
            </a:r>
            <a:endParaRPr lang="nb-NO" dirty="0"/>
          </a:p>
          <a:p>
            <a:pPr hangingPunct="1"/>
            <a:r>
              <a:rPr lang="nb-NO" dirty="0"/>
              <a:t>Tillitsbarometeret 2025</a:t>
            </a:r>
          </a:p>
        </p:txBody>
      </p:sp>
    </p:spTree>
    <p:extLst>
      <p:ext uri="{BB962C8B-B14F-4D97-AF65-F5344CB8AC3E}">
        <p14:creationId xmlns:p14="http://schemas.microsoft.com/office/powerpoint/2010/main" val="24739523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2F76C-55F4-F0A1-603A-D4A377F21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7A59-F2CA-C634-FC99-23F58DAB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</p:spPr>
        <p:txBody>
          <a:bodyPr/>
          <a:lstStyle/>
          <a:p>
            <a:r>
              <a:rPr lang="nb-NO" dirty="0"/>
              <a:t>Tillit blant menn og kvinner generelt</a:t>
            </a:r>
            <a:endParaRPr lang="en-US" sz="36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1989D819-9389-9ED8-DD1A-2CD29E625B2C}"/>
              </a:ext>
            </a:extLst>
          </p:cNvPr>
          <p:cNvSpPr txBox="1">
            <a:spLocks/>
          </p:cNvSpPr>
          <p:nvPr/>
        </p:nvSpPr>
        <p:spPr>
          <a:xfrm>
            <a:off x="1401763" y="12707938"/>
            <a:ext cx="17541875" cy="727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r>
              <a:rPr lang="nb-NO" sz="2000" dirty="0"/>
              <a:t>Antall intervju: 120 / 116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0941B74-DF95-9344-C703-BA71A7E8B83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54384052"/>
              </p:ext>
            </p:extLst>
          </p:nvPr>
        </p:nvGraphicFramePr>
        <p:xfrm>
          <a:off x="1401763" y="2640013"/>
          <a:ext cx="21378724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8302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7F009-FE5A-6DF9-C0CC-F0798F42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886D-0BE4-FAB6-8B7C-59E01C3B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</p:spPr>
        <p:txBody>
          <a:bodyPr/>
          <a:lstStyle/>
          <a:p>
            <a:r>
              <a:rPr lang="nb-NO" dirty="0"/>
              <a:t>Tillit blant </a:t>
            </a:r>
            <a:r>
              <a:rPr lang="nb-NO" u="sng" dirty="0"/>
              <a:t>unge</a:t>
            </a:r>
            <a:r>
              <a:rPr lang="nb-NO" dirty="0"/>
              <a:t> menn og unge kvinner (18-29 år)</a:t>
            </a:r>
            <a:endParaRPr lang="en-US" sz="36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EB78F12-97FF-2D3E-9A03-02B12EB567B8}"/>
              </a:ext>
            </a:extLst>
          </p:cNvPr>
          <p:cNvSpPr txBox="1">
            <a:spLocks/>
          </p:cNvSpPr>
          <p:nvPr/>
        </p:nvSpPr>
        <p:spPr>
          <a:xfrm>
            <a:off x="1401763" y="12707938"/>
            <a:ext cx="17541875" cy="727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r>
              <a:rPr lang="nb-NO" sz="2000" dirty="0"/>
              <a:t>Antall intervju: 120 / 116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A2548E0-2A98-3819-B1AC-395B7AE2EEC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94618150"/>
              </p:ext>
            </p:extLst>
          </p:nvPr>
        </p:nvGraphicFramePr>
        <p:xfrm>
          <a:off x="1401763" y="2640013"/>
          <a:ext cx="21378724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10911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7D927-B9A3-B5DC-C4D5-800FC2C61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2872-D364-3B9C-8961-ACE0E38A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blant </a:t>
            </a:r>
            <a:r>
              <a:rPr lang="nb-NO" u="sng" dirty="0"/>
              <a:t>unge</a:t>
            </a:r>
            <a:r>
              <a:rPr lang="nb-NO" dirty="0"/>
              <a:t> menn og unge kvinner (18-29 år)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7E0D306-53FB-B3A9-6F5B-8E759CD5687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28880846"/>
              </p:ext>
            </p:extLst>
          </p:nvPr>
        </p:nvGraphicFramePr>
        <p:xfrm>
          <a:off x="1428595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9">
            <a:extLst>
              <a:ext uri="{FF2B5EF4-FFF2-40B4-BE49-F238E27FC236}">
                <a16:creationId xmlns:a16="http://schemas.microsoft.com/office/drawing/2014/main" id="{8BBA417C-35ED-F9EA-3447-4F26CE94F43F}"/>
              </a:ext>
            </a:extLst>
          </p:cNvPr>
          <p:cNvSpPr txBox="1"/>
          <p:nvPr/>
        </p:nvSpPr>
        <p:spPr>
          <a:xfrm>
            <a:off x="1733384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42FB9ED-9369-EB40-F5D4-E64671B9D7C1}"/>
              </a:ext>
            </a:extLst>
          </p:cNvPr>
          <p:cNvSpPr txBox="1"/>
          <p:nvPr/>
        </p:nvSpPr>
        <p:spPr>
          <a:xfrm>
            <a:off x="1968610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BFBEAD2-0543-05A9-6F2A-2F713679F1AA}"/>
              </a:ext>
            </a:extLst>
          </p:cNvPr>
          <p:cNvSpPr txBox="1"/>
          <p:nvPr/>
        </p:nvSpPr>
        <p:spPr>
          <a:xfrm>
            <a:off x="10144539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183CF80-B12D-C50F-A154-B1D04009F0CD}"/>
              </a:ext>
            </a:extLst>
          </p:cNvPr>
          <p:cNvSpPr txBox="1"/>
          <p:nvPr/>
        </p:nvSpPr>
        <p:spPr>
          <a:xfrm>
            <a:off x="12496800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7C94A72-A64F-B7A4-2ADB-42BD1B89BEC4}"/>
              </a:ext>
            </a:extLst>
          </p:cNvPr>
          <p:cNvSpPr txBox="1"/>
          <p:nvPr/>
        </p:nvSpPr>
        <p:spPr>
          <a:xfrm>
            <a:off x="278958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A11F838-1BC6-14B4-58AD-BC82D8B8273B}"/>
              </a:ext>
            </a:extLst>
          </p:cNvPr>
          <p:cNvSpPr txBox="1"/>
          <p:nvPr/>
        </p:nvSpPr>
        <p:spPr>
          <a:xfrm>
            <a:off x="514184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0D598E-11E2-78BE-6DE1-45F22A16C342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Stortinget</a:t>
            </a:r>
            <a:endParaRPr lang="en-US" sz="4000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3CFCEFD-20C5-822C-9C6F-C43A0A0FB2FE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Regjeringen</a:t>
            </a:r>
            <a:endParaRPr lang="en-US" sz="40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79D189-CDC9-37C8-06EA-E6358643C965}"/>
              </a:ext>
            </a:extLst>
          </p:cNvPr>
          <p:cNvSpPr txBox="1">
            <a:spLocks/>
          </p:cNvSpPr>
          <p:nvPr/>
        </p:nvSpPr>
        <p:spPr>
          <a:xfrm>
            <a:off x="16298093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Kommunestyret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974582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A1FF7-7CFD-20E9-7CA2-3F5F02E58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BEC2-5A00-3E20-3DC5-6C5DDA27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blant </a:t>
            </a:r>
            <a:r>
              <a:rPr lang="nb-NO" u="sng" dirty="0"/>
              <a:t>unge</a:t>
            </a:r>
            <a:r>
              <a:rPr lang="nb-NO" dirty="0"/>
              <a:t> menn og unge kvinner (18-29 år)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3096C684-352F-86F0-5F4F-BB1FB835C3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33316135"/>
              </p:ext>
            </p:extLst>
          </p:nvPr>
        </p:nvGraphicFramePr>
        <p:xfrm>
          <a:off x="1533094" y="2293104"/>
          <a:ext cx="14329759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6BC9D02A-12ED-C191-720C-0B951556CF5D}"/>
              </a:ext>
            </a:extLst>
          </p:cNvPr>
          <p:cNvSpPr txBox="1"/>
          <p:nvPr/>
        </p:nvSpPr>
        <p:spPr>
          <a:xfrm>
            <a:off x="10144539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3D02B35-8537-7DCB-EB74-74CB723376BE}"/>
              </a:ext>
            </a:extLst>
          </p:cNvPr>
          <p:cNvSpPr txBox="1"/>
          <p:nvPr/>
        </p:nvSpPr>
        <p:spPr>
          <a:xfrm>
            <a:off x="12496800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34128CC-BED1-F2E9-0EAB-BC48286A720B}"/>
              </a:ext>
            </a:extLst>
          </p:cNvPr>
          <p:cNvSpPr txBox="1"/>
          <p:nvPr/>
        </p:nvSpPr>
        <p:spPr>
          <a:xfrm>
            <a:off x="278958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Menn 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4126CA2-2EA4-A65B-50F6-7D8ED3DA028D}"/>
              </a:ext>
            </a:extLst>
          </p:cNvPr>
          <p:cNvSpPr txBox="1"/>
          <p:nvPr/>
        </p:nvSpPr>
        <p:spPr>
          <a:xfrm>
            <a:off x="514184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Kvinner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E62783-A115-F0A5-1FF4-FD12FECBBAAF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Norske medier</a:t>
            </a:r>
            <a:endParaRPr lang="en-US" sz="40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26F9C4-7A1F-50D7-C0F4-DDB3B8DCDD0F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Sosiale medier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999680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124CC3-4BA5-4AD4-9143-550B94D1575F}"/>
              </a:ext>
            </a:extLst>
          </p:cNvPr>
          <p:cNvSpPr txBox="1">
            <a:spLocks/>
          </p:cNvSpPr>
          <p:nvPr/>
        </p:nvSpPr>
        <p:spPr>
          <a:xfrm>
            <a:off x="1267067" y="2452825"/>
            <a:ext cx="12023264" cy="102805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905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marL="0" indent="0">
              <a:buNone/>
            </a:pPr>
            <a:r>
              <a:rPr lang="nb-NO" sz="2800" dirty="0">
                <a:latin typeface="Arial"/>
                <a:cs typeface="Arial"/>
              </a:rPr>
              <a:t>Tillitsbarometeret måler velgernes tillit til følgende norske institusjoner:</a:t>
            </a:r>
          </a:p>
          <a:p>
            <a:pPr marL="0" indent="0">
              <a:buNone/>
            </a:pPr>
            <a:endParaRPr lang="nb-NO" sz="2800" dirty="0">
              <a:latin typeface="Arial"/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Stortinget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Regjeringen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Kommunestyret i norske kommuner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Norske medier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Sosiale medier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De politiske partiene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Arbeidstakerorganisasjonene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Arbeidsgiverorganisasjonene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Ideelle organisasjoner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Forsvaret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Domstolene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 dirty="0">
                <a:solidFill>
                  <a:srgbClr val="535353"/>
                </a:solidFill>
              </a:rPr>
              <a:t>Politiet</a:t>
            </a:r>
            <a:endParaRPr lang="nb-NO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b-NO" sz="2400" dirty="0">
                <a:latin typeface="Arial"/>
                <a:cs typeface="Arial"/>
              </a:rPr>
              <a:t>Undersøkelsen er utført av </a:t>
            </a:r>
            <a:r>
              <a:rPr lang="nb-NO" sz="2400" b="1" dirty="0">
                <a:latin typeface="Arial"/>
                <a:cs typeface="Arial"/>
              </a:rPr>
              <a:t>Respons Analyse </a:t>
            </a:r>
            <a:r>
              <a:rPr lang="nb-NO" sz="2400" dirty="0">
                <a:latin typeface="Arial"/>
                <a:cs typeface="Arial"/>
              </a:rPr>
              <a:t>på oppdrag fra </a:t>
            </a:r>
            <a:r>
              <a:rPr lang="nb-NO" sz="2400" b="1" dirty="0">
                <a:latin typeface="Arial"/>
                <a:cs typeface="Arial"/>
              </a:rPr>
              <a:t>Arendalsuka.</a:t>
            </a:r>
          </a:p>
        </p:txBody>
      </p:sp>
      <p:pic>
        <p:nvPicPr>
          <p:cNvPr id="7" name="Picture 4" descr="Forsvarets veteraner">
            <a:extLst>
              <a:ext uri="{FF2B5EF4-FFF2-40B4-BE49-F238E27FC236}">
                <a16:creationId xmlns:a16="http://schemas.microsoft.com/office/drawing/2014/main" id="{CF07AD20-CB6E-EECB-2E20-B8A089D2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042" y="10785333"/>
            <a:ext cx="1209769" cy="12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8">
            <a:extLst>
              <a:ext uri="{FF2B5EF4-FFF2-40B4-BE49-F238E27FC236}">
                <a16:creationId xmlns:a16="http://schemas.microsoft.com/office/drawing/2014/main" id="{78095E61-755B-4BCA-B531-5199B8A51405}"/>
              </a:ext>
            </a:extLst>
          </p:cNvPr>
          <p:cNvSpPr/>
          <p:nvPr/>
        </p:nvSpPr>
        <p:spPr>
          <a:xfrm>
            <a:off x="14097001" y="0"/>
            <a:ext cx="10287000" cy="13716000"/>
          </a:xfrm>
          <a:prstGeom prst="rect">
            <a:avLst/>
          </a:prstGeom>
          <a:solidFill>
            <a:schemeClr val="accent4">
              <a:lumMod val="40000"/>
              <a:lumOff val="60000"/>
              <a:alpha val="28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089C81AB-0334-49E9-83E2-604CE3B429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8" r="1" b="18877"/>
          <a:stretch/>
        </p:blipFill>
        <p:spPr>
          <a:xfrm>
            <a:off x="15354300" y="11120857"/>
            <a:ext cx="1822497" cy="171701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56C3E-EA93-4DCB-A9DE-27AA4DAAF8ED}"/>
              </a:ext>
            </a:extLst>
          </p:cNvPr>
          <p:cNvSpPr/>
          <p:nvPr/>
        </p:nvSpPr>
        <p:spPr>
          <a:xfrm>
            <a:off x="15354299" y="8428181"/>
            <a:ext cx="7793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defRPr/>
            </a:pPr>
            <a:r>
              <a:rPr lang="nb-NO" sz="3200" b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HOVEDANSVARLIGE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7DE59-834F-432E-AECE-B95B946A12E4}"/>
              </a:ext>
            </a:extLst>
          </p:cNvPr>
          <p:cNvSpPr/>
          <p:nvPr/>
        </p:nvSpPr>
        <p:spPr>
          <a:xfrm>
            <a:off x="17176797" y="9450931"/>
            <a:ext cx="53022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Thore Gaard Olaussen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Tlf. 917 31 416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tgo@responsanalyse.no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D4B39-84C6-4341-B27B-A200028FEA80}"/>
              </a:ext>
            </a:extLst>
          </p:cNvPr>
          <p:cNvSpPr/>
          <p:nvPr/>
        </p:nvSpPr>
        <p:spPr>
          <a:xfrm>
            <a:off x="17176797" y="11419291"/>
            <a:ext cx="53022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Kjersti Kræmmer 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Tlf. 452 93 542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kjersti@responsanalyse.no</a:t>
            </a:r>
          </a:p>
        </p:txBody>
      </p:sp>
      <p:pic>
        <p:nvPicPr>
          <p:cNvPr id="14" name="Grafikk 4" descr="Kundeomtale med heldekkende fyll">
            <a:extLst>
              <a:ext uri="{FF2B5EF4-FFF2-40B4-BE49-F238E27FC236}">
                <a16:creationId xmlns:a16="http://schemas.microsoft.com/office/drawing/2014/main" id="{D38E833F-3E29-4F9E-B17B-FBAA9F0DF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0153" y="3447585"/>
            <a:ext cx="646707" cy="579750"/>
          </a:xfrm>
          <a:prstGeom prst="rect">
            <a:avLst/>
          </a:prstGeom>
        </p:spPr>
      </p:pic>
      <p:pic>
        <p:nvPicPr>
          <p:cNvPr id="15" name="Grafikk 12" descr="Målgruppe med heldekkende fyll">
            <a:extLst>
              <a:ext uri="{FF2B5EF4-FFF2-40B4-BE49-F238E27FC236}">
                <a16:creationId xmlns:a16="http://schemas.microsoft.com/office/drawing/2014/main" id="{7CBEDD55-9209-4B31-96A5-0B339E3A1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54299" y="2784188"/>
            <a:ext cx="646708" cy="646708"/>
          </a:xfrm>
          <a:prstGeom prst="rect">
            <a:avLst/>
          </a:prstGeom>
        </p:spPr>
      </p:pic>
      <p:pic>
        <p:nvPicPr>
          <p:cNvPr id="16" name="Grafikk 16" descr="Internett med heldekkende fyll">
            <a:extLst>
              <a:ext uri="{FF2B5EF4-FFF2-40B4-BE49-F238E27FC236}">
                <a16:creationId xmlns:a16="http://schemas.microsoft.com/office/drawing/2014/main" id="{DFB9C0BB-E820-43F5-9995-44947A1050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50154" y="4158324"/>
            <a:ext cx="579747" cy="517789"/>
          </a:xfrm>
          <a:prstGeom prst="rect">
            <a:avLst/>
          </a:prstGeom>
        </p:spPr>
      </p:pic>
      <p:pic>
        <p:nvPicPr>
          <p:cNvPr id="17" name="Grafikk 18" descr="Månedskalender med heldekkende fyll">
            <a:extLst>
              <a:ext uri="{FF2B5EF4-FFF2-40B4-BE49-F238E27FC236}">
                <a16:creationId xmlns:a16="http://schemas.microsoft.com/office/drawing/2014/main" id="{9A806012-EA9E-4C44-912C-7CB679EEF8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50153" y="4778068"/>
            <a:ext cx="646707" cy="517789"/>
          </a:xfrm>
          <a:prstGeom prst="rect">
            <a:avLst/>
          </a:prstGeom>
        </p:spPr>
      </p:pic>
      <p:pic>
        <p:nvPicPr>
          <p:cNvPr id="18" name="Grafikk 23" descr="Justitias vekt med heldekkende fyll">
            <a:extLst>
              <a:ext uri="{FF2B5EF4-FFF2-40B4-BE49-F238E27FC236}">
                <a16:creationId xmlns:a16="http://schemas.microsoft.com/office/drawing/2014/main" id="{441E1857-79B2-453B-BF4F-6AB12C09E7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350152" y="5544659"/>
            <a:ext cx="579747" cy="517789"/>
          </a:xfrm>
          <a:prstGeom prst="rect">
            <a:avLst/>
          </a:prstGeom>
        </p:spPr>
      </p:pic>
      <p:pic>
        <p:nvPicPr>
          <p:cNvPr id="19" name="Graphic 18" descr="Ethernet">
            <a:extLst>
              <a:ext uri="{FF2B5EF4-FFF2-40B4-BE49-F238E27FC236}">
                <a16:creationId xmlns:a16="http://schemas.microsoft.com/office/drawing/2014/main" id="{335F9091-CF58-4033-9875-1E2F523F26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350152" y="6239167"/>
            <a:ext cx="579747" cy="517789"/>
          </a:xfrm>
          <a:prstGeom prst="rect">
            <a:avLst/>
          </a:prstGeom>
        </p:spPr>
      </p:pic>
      <p:graphicFrame>
        <p:nvGraphicFramePr>
          <p:cNvPr id="21" name="Tabell 15">
            <a:extLst>
              <a:ext uri="{FF2B5EF4-FFF2-40B4-BE49-F238E27FC236}">
                <a16:creationId xmlns:a16="http://schemas.microsoft.com/office/drawing/2014/main" id="{BD5A91DD-6F22-49B7-9DDF-FF21E1B44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87646"/>
              </p:ext>
            </p:extLst>
          </p:nvPr>
        </p:nvGraphicFramePr>
        <p:xfrm>
          <a:off x="16039644" y="2822087"/>
          <a:ext cx="8129447" cy="6811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9801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5499646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676567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Målgruppe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2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 Nova Light" panose="020B0304020202020204" pitchFamily="34" charset="0"/>
                          <a:ea typeface="HurmeGeometricSans3 Light"/>
                          <a:cs typeface="Arial" panose="020B0604020202020204" pitchFamily="34" charset="0"/>
                          <a:sym typeface="HurmeGeometricSans3 Light"/>
                        </a:rPr>
                        <a:t>Befolkningen over 18 år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637584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Antall intervju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657369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Metode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Telefonintervju (CATI)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807355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Tidsperiode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10. juni  – 02. juli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647438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Vekting av data: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Demografi og valgdeltakelse.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146963"/>
                  </a:ext>
                </a:extLst>
              </a:tr>
              <a:tr h="1840932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Feilmarginer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+/- 1,4% og +/- 3,2% for </a:t>
                      </a:r>
                      <a:r>
                        <a:rPr lang="nb-NO" sz="2400" b="0" i="0" dirty="0" err="1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hovedfrekvenser</a:t>
                      </a:r>
                      <a:r>
                        <a:rPr lang="nb-NO" sz="2400" b="0" i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81397"/>
                  </a:ext>
                </a:extLst>
              </a:tr>
              <a:tr h="1544486">
                <a:tc>
                  <a:txBody>
                    <a:bodyPr/>
                    <a:lstStyle/>
                    <a:p>
                      <a:pPr algn="l"/>
                      <a:endParaRPr lang="nb-NO" sz="2400" b="0" i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2400" b="0" i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956926"/>
                  </a:ext>
                </a:extLst>
              </a:tr>
            </a:tbl>
          </a:graphicData>
        </a:graphic>
      </p:graphicFrame>
      <p:pic>
        <p:nvPicPr>
          <p:cNvPr id="20" name="Bilde 5">
            <a:extLst>
              <a:ext uri="{FF2B5EF4-FFF2-40B4-BE49-F238E27FC236}">
                <a16:creationId xmlns:a16="http://schemas.microsoft.com/office/drawing/2014/main" id="{ECA48FE1-4002-498E-ABD1-41D623C9A92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>
          <a:xfrm>
            <a:off x="15428932" y="9208725"/>
            <a:ext cx="1673231" cy="167733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681A807B-1EB4-4FF4-AB7A-4AEF4043742B}"/>
              </a:ext>
            </a:extLst>
          </p:cNvPr>
          <p:cNvSpPr txBox="1">
            <a:spLocks/>
          </p:cNvSpPr>
          <p:nvPr/>
        </p:nvSpPr>
        <p:spPr>
          <a:xfrm>
            <a:off x="1267067" y="592275"/>
            <a:ext cx="7130975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>
              <a:defRPr/>
            </a:pPr>
            <a:r>
              <a:rPr lang="nb-NO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UNDERSØKELSEN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A1FE21-CFEF-4F33-B7B4-2D1A52328634}"/>
              </a:ext>
            </a:extLst>
          </p:cNvPr>
          <p:cNvSpPr/>
          <p:nvPr/>
        </p:nvSpPr>
        <p:spPr>
          <a:xfrm>
            <a:off x="15354300" y="1255434"/>
            <a:ext cx="6123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PROSJEKTINFORMASJON</a:t>
            </a:r>
          </a:p>
        </p:txBody>
      </p:sp>
      <p:pic>
        <p:nvPicPr>
          <p:cNvPr id="25" name="Picture 12" descr="Bilderesultat for stortingen">
            <a:extLst>
              <a:ext uri="{FF2B5EF4-FFF2-40B4-BE49-F238E27FC236}">
                <a16:creationId xmlns:a16="http://schemas.microsoft.com/office/drawing/2014/main" id="{E00D2465-C456-4D33-BCB6-9AE8C5B5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69" y="3507135"/>
            <a:ext cx="1426582" cy="10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ilde 9">
            <a:extLst>
              <a:ext uri="{FF2B5EF4-FFF2-40B4-BE49-F238E27FC236}">
                <a16:creationId xmlns:a16="http://schemas.microsoft.com/office/drawing/2014/main" id="{3F56589F-A7E3-46A5-9130-8EB4E821250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97" y="4697115"/>
            <a:ext cx="650490" cy="720000"/>
          </a:xfrm>
          <a:prstGeom prst="rect">
            <a:avLst/>
          </a:prstGeom>
        </p:spPr>
      </p:pic>
      <p:pic>
        <p:nvPicPr>
          <p:cNvPr id="28" name="Bilde 8">
            <a:extLst>
              <a:ext uri="{FF2B5EF4-FFF2-40B4-BE49-F238E27FC236}">
                <a16:creationId xmlns:a16="http://schemas.microsoft.com/office/drawing/2014/main" id="{5AEFC92F-B5AD-497A-AC56-E5B1375939D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87" y="5236123"/>
            <a:ext cx="769810" cy="720000"/>
          </a:xfrm>
          <a:prstGeom prst="rect">
            <a:avLst/>
          </a:prstGeom>
        </p:spPr>
      </p:pic>
      <p:grpSp>
        <p:nvGrpSpPr>
          <p:cNvPr id="29" name="Gruppe 10">
            <a:extLst>
              <a:ext uri="{FF2B5EF4-FFF2-40B4-BE49-F238E27FC236}">
                <a16:creationId xmlns:a16="http://schemas.microsoft.com/office/drawing/2014/main" id="{2D064064-6355-4CEA-A49C-E41C23115047}"/>
              </a:ext>
            </a:extLst>
          </p:cNvPr>
          <p:cNvGrpSpPr/>
          <p:nvPr/>
        </p:nvGrpSpPr>
        <p:grpSpPr>
          <a:xfrm>
            <a:off x="8665694" y="5770672"/>
            <a:ext cx="2455672" cy="583674"/>
            <a:chOff x="12993183" y="1685159"/>
            <a:chExt cx="3019208" cy="864000"/>
          </a:xfrm>
        </p:grpSpPr>
        <p:pic>
          <p:nvPicPr>
            <p:cNvPr id="30" name="Picture 40" descr="Bilderesultat for nrk">
              <a:extLst>
                <a:ext uri="{FF2B5EF4-FFF2-40B4-BE49-F238E27FC236}">
                  <a16:creationId xmlns:a16="http://schemas.microsoft.com/office/drawing/2014/main" id="{F6CFDE71-B310-4665-A070-6ED57F24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3183" y="1862607"/>
              <a:ext cx="1186519" cy="473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0" descr="Bilderesultat for vg logo">
              <a:extLst>
                <a:ext uri="{FF2B5EF4-FFF2-40B4-BE49-F238E27FC236}">
                  <a16:creationId xmlns:a16="http://schemas.microsoft.com/office/drawing/2014/main" id="{2392B048-F407-4A52-8049-6E2509C13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8391" y="1685159"/>
              <a:ext cx="864000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 descr="Nordlys - Våre nyeste utgaver">
            <a:extLst>
              <a:ext uri="{FF2B5EF4-FFF2-40B4-BE49-F238E27FC236}">
                <a16:creationId xmlns:a16="http://schemas.microsoft.com/office/drawing/2014/main" id="{C67858EC-4B78-4F56-AB63-1A82C571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51" y="6063478"/>
            <a:ext cx="595044" cy="5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ilde 15">
            <a:extLst>
              <a:ext uri="{FF2B5EF4-FFF2-40B4-BE49-F238E27FC236}">
                <a16:creationId xmlns:a16="http://schemas.microsoft.com/office/drawing/2014/main" id="{49770C53-8E49-466A-88EA-CBF1231D909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56" y="6544165"/>
            <a:ext cx="505971" cy="429172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AC7DA7B-DBD9-4610-BC57-E6931D55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60" y="7199051"/>
            <a:ext cx="3201801" cy="9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Bilderesultat for LO">
            <a:extLst>
              <a:ext uri="{FF2B5EF4-FFF2-40B4-BE49-F238E27FC236}">
                <a16:creationId xmlns:a16="http://schemas.microsoft.com/office/drawing/2014/main" id="{EA69792D-82D5-46A8-AF96-CA35D169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87" y="8547041"/>
            <a:ext cx="671738" cy="4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F535C15-73B5-4054-8FF1-DC606E4C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33" y="8852510"/>
            <a:ext cx="681533" cy="6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nglish - Akademikerne">
            <a:extLst>
              <a:ext uri="{FF2B5EF4-FFF2-40B4-BE49-F238E27FC236}">
                <a16:creationId xmlns:a16="http://schemas.microsoft.com/office/drawing/2014/main" id="{A11CDF96-1592-4803-B62D-585A0CFB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82" y="8464632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e 18">
            <a:extLst>
              <a:ext uri="{FF2B5EF4-FFF2-40B4-BE49-F238E27FC236}">
                <a16:creationId xmlns:a16="http://schemas.microsoft.com/office/drawing/2014/main" id="{FC37EDF0-BCE7-4B88-BCEA-3E48DADC4BF7}"/>
              </a:ext>
            </a:extLst>
          </p:cNvPr>
          <p:cNvGrpSpPr/>
          <p:nvPr/>
        </p:nvGrpSpPr>
        <p:grpSpPr>
          <a:xfrm>
            <a:off x="8091182" y="9082874"/>
            <a:ext cx="1933184" cy="984339"/>
            <a:chOff x="22739684" y="7092616"/>
            <a:chExt cx="2319821" cy="1181208"/>
          </a:xfrm>
        </p:grpSpPr>
        <p:pic>
          <p:nvPicPr>
            <p:cNvPr id="45" name="Picture 28" descr="Bilderesultat for nho">
              <a:extLst>
                <a:ext uri="{FF2B5EF4-FFF2-40B4-BE49-F238E27FC236}">
                  <a16:creationId xmlns:a16="http://schemas.microsoft.com/office/drawing/2014/main" id="{075A4374-C8F6-4CA6-BE24-179F375EE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9684" y="7092616"/>
              <a:ext cx="636324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s://www.virke.no/globalassets/logoer/virke-logo/virke_hovedorganisasjonen_pos_rgb_logo_transparent.jpg.png?width=472&amp;mode=pad&amp;anchor=middlecenter&amp;scale=down&amp;factor=2&amp;quality=75">
              <a:extLst>
                <a:ext uri="{FF2B5EF4-FFF2-40B4-BE49-F238E27FC236}">
                  <a16:creationId xmlns:a16="http://schemas.microsoft.com/office/drawing/2014/main" id="{9BBEA86E-CB5D-4837-8F43-852E294B9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0128" y="7585986"/>
              <a:ext cx="1449377" cy="68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uppe 28">
            <a:extLst>
              <a:ext uri="{FF2B5EF4-FFF2-40B4-BE49-F238E27FC236}">
                <a16:creationId xmlns:a16="http://schemas.microsoft.com/office/drawing/2014/main" id="{E34E4A89-EA03-481C-A2AC-42C4640E4492}"/>
              </a:ext>
            </a:extLst>
          </p:cNvPr>
          <p:cNvGrpSpPr/>
          <p:nvPr/>
        </p:nvGrpSpPr>
        <p:grpSpPr>
          <a:xfrm>
            <a:off x="9527038" y="9814466"/>
            <a:ext cx="1453564" cy="1142500"/>
            <a:chOff x="16085663" y="4794623"/>
            <a:chExt cx="1924349" cy="1512536"/>
          </a:xfrm>
        </p:grpSpPr>
        <p:pic>
          <p:nvPicPr>
            <p:cNvPr id="48" name="Picture 8" descr="Bilderesultat for rÃ¸de kors logo">
              <a:extLst>
                <a:ext uri="{FF2B5EF4-FFF2-40B4-BE49-F238E27FC236}">
                  <a16:creationId xmlns:a16="http://schemas.microsoft.com/office/drawing/2014/main" id="{8DE71D0C-3D7C-4EB7-A4A6-FBACC5655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5663" y="5371159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Bilderesultat for kreftforeningen logo">
              <a:extLst>
                <a:ext uri="{FF2B5EF4-FFF2-40B4-BE49-F238E27FC236}">
                  <a16:creationId xmlns:a16="http://schemas.microsoft.com/office/drawing/2014/main" id="{4554A3D5-BA24-46F1-98B3-4FD2805FC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4012" y="4794623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www.regjeringen.no/Frontend/dist-web/img/regjeringen_opengraph_image200x200.png">
            <a:extLst>
              <a:ext uri="{FF2B5EF4-FFF2-40B4-BE49-F238E27FC236}">
                <a16:creationId xmlns:a16="http://schemas.microsoft.com/office/drawing/2014/main" id="{04B5503A-11D7-493F-A926-46C4BD6E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64" y="4097967"/>
            <a:ext cx="955414" cy="9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tatic.dezeen.com/uploads/2023/07/x-logo-twitter-elon-musk_dezeen_2364_col_0.jpg">
            <a:extLst>
              <a:ext uri="{FF2B5EF4-FFF2-40B4-BE49-F238E27FC236}">
                <a16:creationId xmlns:a16="http://schemas.microsoft.com/office/drawing/2014/main" id="{DD275989-5D6A-4F8B-9335-D1EAC1F8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337" y="6454610"/>
            <a:ext cx="613719" cy="61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tube Logo PNGs for Free Download">
            <a:extLst>
              <a:ext uri="{FF2B5EF4-FFF2-40B4-BE49-F238E27FC236}">
                <a16:creationId xmlns:a16="http://schemas.microsoft.com/office/drawing/2014/main" id="{F5FF5441-8EE8-438F-858C-F03AB93C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649" y="6403592"/>
            <a:ext cx="1045434" cy="104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orges domstoler">
            <a:extLst>
              <a:ext uri="{FF2B5EF4-FFF2-40B4-BE49-F238E27FC236}">
                <a16:creationId xmlns:a16="http://schemas.microsoft.com/office/drawing/2014/main" id="{3F8CCC01-11DE-8EC0-45F8-1F4F4E4E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665" y="10290202"/>
            <a:ext cx="842434" cy="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- Politiet.no">
            <a:extLst>
              <a:ext uri="{FF2B5EF4-FFF2-40B4-BE49-F238E27FC236}">
                <a16:creationId xmlns:a16="http://schemas.microsoft.com/office/drawing/2014/main" id="{9DFF08A8-1326-FA1F-4ADA-F7D2A55E9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3"/>
          <a:stretch>
            <a:fillRect/>
          </a:stretch>
        </p:blipFill>
        <p:spPr bwMode="auto">
          <a:xfrm>
            <a:off x="10112962" y="11481706"/>
            <a:ext cx="707011" cy="9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719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B866-96E8-7B86-4D12-D755F88C5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2F68-B3A7-EC37-C4D5-40D1D24F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Hvilken tillit har du til hver av disse institusjonene og aktørene? </a:t>
            </a:r>
            <a:br>
              <a:rPr lang="nb-NO" dirty="0"/>
            </a:br>
            <a:r>
              <a:rPr lang="nb-NO" sz="3600" i="1" dirty="0"/>
              <a:t>Andel som oppgir 6 eller mer på en skala fra 1-10. 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350F291E-7A76-B6B0-AB0E-DF61747922C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21323598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9514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58744987"/>
              </p:ext>
            </p:extLst>
          </p:nvPr>
        </p:nvGraphicFramePr>
        <p:xfrm>
          <a:off x="1428595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27CEC6D-A265-4C5F-91F0-590D1C42AAF2}"/>
              </a:ext>
            </a:extLst>
          </p:cNvPr>
          <p:cNvSpPr txBox="1">
            <a:spLocks/>
          </p:cNvSpPr>
          <p:nvPr/>
        </p:nvSpPr>
        <p:spPr>
          <a:xfrm>
            <a:off x="1987062" y="1759851"/>
            <a:ext cx="590843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Stortinget</a:t>
            </a:r>
            <a:endParaRPr lang="en-US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D76028-2EDE-434E-AE48-3C4E36721CFD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Regjeringen</a:t>
            </a:r>
            <a:endParaRPr lang="en-US" sz="36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7F76F7-E5EA-498B-BEBA-934B3ABE76D1}"/>
              </a:ext>
            </a:extLst>
          </p:cNvPr>
          <p:cNvSpPr txBox="1">
            <a:spLocks/>
          </p:cNvSpPr>
          <p:nvPr/>
        </p:nvSpPr>
        <p:spPr>
          <a:xfrm>
            <a:off x="16511954" y="1759850"/>
            <a:ext cx="5884983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Kommunestyret</a:t>
            </a:r>
            <a:endParaRPr lang="en-US" sz="3600" b="1" dirty="0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AFD8CE5-6D9F-4568-B341-8308A34DAB75}"/>
              </a:ext>
            </a:extLst>
          </p:cNvPr>
          <p:cNvSpPr txBox="1"/>
          <p:nvPr/>
        </p:nvSpPr>
        <p:spPr>
          <a:xfrm>
            <a:off x="1871054" y="11908647"/>
            <a:ext cx="688383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2018  2019 2020  2021 2022 2023 2024  2025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817EAE1-7CF2-57DE-F09A-EB8909C1E9FF}"/>
              </a:ext>
            </a:extLst>
          </p:cNvPr>
          <p:cNvSpPr txBox="1"/>
          <p:nvPr/>
        </p:nvSpPr>
        <p:spPr>
          <a:xfrm>
            <a:off x="9016815" y="11908647"/>
            <a:ext cx="688383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2018  2019 2020  2021 2022 2023 2024  2025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119204E-59E4-D19C-E44D-E67BC15083A6}"/>
              </a:ext>
            </a:extLst>
          </p:cNvPr>
          <p:cNvSpPr txBox="1"/>
          <p:nvPr/>
        </p:nvSpPr>
        <p:spPr>
          <a:xfrm>
            <a:off x="16318484" y="11908647"/>
            <a:ext cx="688383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2018  2019 2020  2021 2022 2023 2024  2025</a:t>
            </a:r>
          </a:p>
        </p:txBody>
      </p:sp>
    </p:spTree>
    <p:extLst>
      <p:ext uri="{BB962C8B-B14F-4D97-AF65-F5344CB8AC3E}">
        <p14:creationId xmlns:p14="http://schemas.microsoft.com/office/powerpoint/2010/main" val="38842665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45FC6-E518-2A68-E2A7-02BA1D11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A8A4-F6B5-C0FF-2D1E-2E33BA29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Hvilken tillit har du til hver av disse institusjonene og aktørene? </a:t>
            </a:r>
            <a:br>
              <a:rPr lang="nb-NO" dirty="0"/>
            </a:br>
            <a:r>
              <a:rPr lang="nb-NO" sz="3600" i="1" dirty="0"/>
              <a:t>Andel som oppgir 6 eller mer på en skala fra 1-10. 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0FA496AB-1809-8591-A71E-CEA5BBA7438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14170691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61509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A7B60-E81D-CDEC-6C5C-2B43C81E9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0147-B060-9C87-8B31-93B77548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</p:spPr>
        <p:txBody>
          <a:bodyPr/>
          <a:lstStyle/>
          <a:p>
            <a:r>
              <a:rPr lang="nb-NO" dirty="0"/>
              <a:t>Tillit blant FRP-velgere og øvrige velgere</a:t>
            </a:r>
            <a:endParaRPr lang="en-US" sz="36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BDCA1999-B2AE-3F80-5EDB-501A59CB395B}"/>
              </a:ext>
            </a:extLst>
          </p:cNvPr>
          <p:cNvSpPr txBox="1">
            <a:spLocks/>
          </p:cNvSpPr>
          <p:nvPr/>
        </p:nvSpPr>
        <p:spPr>
          <a:xfrm>
            <a:off x="1401763" y="12707938"/>
            <a:ext cx="17541875" cy="727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r>
              <a:rPr lang="nb-NO" sz="2000" dirty="0"/>
              <a:t>Antall intervju: 566 / 134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A995614-7CDA-2A52-FBEB-2F86F29D050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12188215"/>
              </p:ext>
            </p:extLst>
          </p:nvPr>
        </p:nvGraphicFramePr>
        <p:xfrm>
          <a:off x="1401763" y="2640013"/>
          <a:ext cx="21378724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33837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A9531-E3FF-D406-1D02-5D8096575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6816-B39C-FF93-9568-EF40BC61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blant FRP-velgere og øvrige velgere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417C5DD-B4FC-0772-DD77-CA3388E9ADEB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81680348"/>
              </p:ext>
            </p:extLst>
          </p:nvPr>
        </p:nvGraphicFramePr>
        <p:xfrm>
          <a:off x="1428595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9">
            <a:extLst>
              <a:ext uri="{FF2B5EF4-FFF2-40B4-BE49-F238E27FC236}">
                <a16:creationId xmlns:a16="http://schemas.microsoft.com/office/drawing/2014/main" id="{04263B71-3A0C-3B2C-8B2A-99D3238AF39E}"/>
              </a:ext>
            </a:extLst>
          </p:cNvPr>
          <p:cNvSpPr txBox="1"/>
          <p:nvPr/>
        </p:nvSpPr>
        <p:spPr>
          <a:xfrm>
            <a:off x="1733384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Øvrige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FF361D2-41F7-EF80-6498-555D407BACB6}"/>
              </a:ext>
            </a:extLst>
          </p:cNvPr>
          <p:cNvSpPr txBox="1"/>
          <p:nvPr/>
        </p:nvSpPr>
        <p:spPr>
          <a:xfrm>
            <a:off x="1968610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Frp-velgere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1E1305B-4038-6C84-DFD5-2500803044D4}"/>
              </a:ext>
            </a:extLst>
          </p:cNvPr>
          <p:cNvSpPr txBox="1"/>
          <p:nvPr/>
        </p:nvSpPr>
        <p:spPr>
          <a:xfrm>
            <a:off x="10144539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Øvrige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DAD686F-4AE6-3DBD-E944-951D4DE484DE}"/>
              </a:ext>
            </a:extLst>
          </p:cNvPr>
          <p:cNvSpPr txBox="1"/>
          <p:nvPr/>
        </p:nvSpPr>
        <p:spPr>
          <a:xfrm>
            <a:off x="12496800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Frp-velgere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9F16735-2896-15AA-BC27-9EB9CF1AAD6C}"/>
              </a:ext>
            </a:extLst>
          </p:cNvPr>
          <p:cNvSpPr txBox="1"/>
          <p:nvPr/>
        </p:nvSpPr>
        <p:spPr>
          <a:xfrm>
            <a:off x="2789583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Øvrige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0CBF85FD-B814-200E-9391-09E53A617BC0}"/>
              </a:ext>
            </a:extLst>
          </p:cNvPr>
          <p:cNvSpPr txBox="1"/>
          <p:nvPr/>
        </p:nvSpPr>
        <p:spPr>
          <a:xfrm>
            <a:off x="5141844" y="11867854"/>
            <a:ext cx="1908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 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Frp-velgere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F4A35AD-C5E2-3451-CF8B-9EAC43B7106F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Stortinget</a:t>
            </a:r>
            <a:endParaRPr lang="en-US" sz="4000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2B1713-D30D-834D-CDB4-1718D4B59709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Regjeringen</a:t>
            </a:r>
            <a:endParaRPr lang="en-US" sz="40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E5ED28-47B0-5693-271E-848CB7EB2E9F}"/>
              </a:ext>
            </a:extLst>
          </p:cNvPr>
          <p:cNvSpPr txBox="1">
            <a:spLocks/>
          </p:cNvSpPr>
          <p:nvPr/>
        </p:nvSpPr>
        <p:spPr>
          <a:xfrm>
            <a:off x="16298093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Kommunestyret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983809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etter partitilhørighet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03759344"/>
              </p:ext>
            </p:extLst>
          </p:nvPr>
        </p:nvGraphicFramePr>
        <p:xfrm>
          <a:off x="1401763" y="2293105"/>
          <a:ext cx="22025796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9606ECF-5817-44F9-BB2F-2D29CC432235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Stortinget</a:t>
            </a:r>
            <a:endParaRPr lang="en-US" sz="4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772D14-180C-4094-92CF-92C4BDE3B3D2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Regjeringen</a:t>
            </a:r>
            <a:endParaRPr lang="en-US" sz="4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5038B-AA51-41F6-81F3-CFA89085DAF4}"/>
              </a:ext>
            </a:extLst>
          </p:cNvPr>
          <p:cNvSpPr txBox="1">
            <a:spLocks/>
          </p:cNvSpPr>
          <p:nvPr/>
        </p:nvSpPr>
        <p:spPr>
          <a:xfrm>
            <a:off x="16298093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Kommunestyret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42793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B840-2A55-0ADA-2093-240528376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62DF-2C7B-3341-533D-B35E8303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etter partitilhørighet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68CB5229-E46F-B4B3-6104-D65BEB690F0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33994288"/>
              </p:ext>
            </p:extLst>
          </p:nvPr>
        </p:nvGraphicFramePr>
        <p:xfrm>
          <a:off x="1401763" y="2293105"/>
          <a:ext cx="22025796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F06D057-63EE-A459-6287-A27A79FA0933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Forsvaret</a:t>
            </a:r>
            <a:endParaRPr lang="en-US" sz="4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3B5704-2750-8B05-8281-5315BBBF5CB6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Domstolene</a:t>
            </a:r>
            <a:endParaRPr lang="en-US" sz="4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3D3B64-AC03-0CBE-E883-02B3D895112F}"/>
              </a:ext>
            </a:extLst>
          </p:cNvPr>
          <p:cNvSpPr txBox="1">
            <a:spLocks/>
          </p:cNvSpPr>
          <p:nvPr/>
        </p:nvSpPr>
        <p:spPr>
          <a:xfrm>
            <a:off x="16298093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Politiet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989697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HP-FEBR8G" val="iwEAAA=="/>
</p:tagLst>
</file>

<file path=ppt/theme/theme1.xml><?xml version="1.0" encoding="utf-8"?>
<a:theme xmlns:a="http://schemas.openxmlformats.org/drawingml/2006/main" name="2_Black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B8F6D0D9-26BB-42D5-BFA2-C41589DB69FB}"/>
    </a:ext>
  </a:extLst>
</a:theme>
</file>

<file path=ppt/theme/theme2.xml><?xml version="1.0" encoding="utf-8"?>
<a:theme xmlns:a="http://schemas.openxmlformats.org/drawingml/2006/main" name="3_Black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27F5811E-67EC-46D3-8700-64634F91EFB6}"/>
    </a:ext>
  </a:extLst>
</a:theme>
</file>

<file path=ppt/theme/theme3.xml><?xml version="1.0" encoding="utf-8"?>
<a:theme xmlns:a="http://schemas.openxmlformats.org/drawingml/2006/main" name="Skala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27F5811E-67EC-46D3-8700-64634F91EFB6}"/>
    </a:ext>
  </a:extLst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DCCD35CB9D8C4CAECB9819014009F1" ma:contentTypeVersion="21" ma:contentTypeDescription="Opprett et nytt dokument." ma:contentTypeScope="" ma:versionID="008e3b77fc6b26f81ec131130fab40a5">
  <xsd:schema xmlns:xsd="http://www.w3.org/2001/XMLSchema" xmlns:xs="http://www.w3.org/2001/XMLSchema" xmlns:p="http://schemas.microsoft.com/office/2006/metadata/properties" xmlns:ns2="4c8da0b8-70d7-475d-899d-f40c64c98e01" xmlns:ns3="cd62bf22-67a3-48e8-9a7b-168a9d066e6b" targetNamespace="http://schemas.microsoft.com/office/2006/metadata/properties" ma:root="true" ma:fieldsID="95451dc272682828d187231ef1fbe4e4" ns2:_="" ns3:_="">
    <xsd:import namespace="4c8da0b8-70d7-475d-899d-f40c64c98e01"/>
    <xsd:import namespace="cd62bf22-67a3-48e8-9a7b-168a9d066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da0b8-70d7-475d-899d-f40c64c9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44d0cb33-5511-45eb-bb1d-5f5549023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2bf22-67a3-48e8-9a7b-168a9d066e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7b104ba-ae48-4296-b491-cf0396b85abb}" ma:internalName="TaxCatchAll" ma:showField="CatchAllData" ma:web="cd62bf22-67a3-48e8-9a7b-168a9d066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62bf22-67a3-48e8-9a7b-168a9d066e6b">
      <UserInfo>
        <DisplayName>Eline Meyer</DisplayName>
        <AccountId>14</AccountId>
        <AccountType/>
      </UserInfo>
      <UserInfo>
        <DisplayName>Erik Tveit</DisplayName>
        <AccountId>92</AccountId>
        <AccountType/>
      </UserInfo>
      <UserInfo>
        <DisplayName>Anne Gretteberg Meyer</DisplayName>
        <AccountId>18</AccountId>
        <AccountType/>
      </UserInfo>
      <UserInfo>
        <DisplayName>Thore Gaard Olaussen</DisplayName>
        <AccountId>106</AccountId>
        <AccountType/>
      </UserInfo>
    </SharedWithUsers>
    <lcf76f155ced4ddcb4097134ff3c332f xmlns="4c8da0b8-70d7-475d-899d-f40c64c98e01">
      <Terms xmlns="http://schemas.microsoft.com/office/infopath/2007/PartnerControls"/>
    </lcf76f155ced4ddcb4097134ff3c332f>
    <TaxCatchAll xmlns="cd62bf22-67a3-48e8-9a7b-168a9d066e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6BE853-4838-4CCC-AAAD-5511E35C5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8da0b8-70d7-475d-899d-f40c64c98e01"/>
    <ds:schemaRef ds:uri="cd62bf22-67a3-48e8-9a7b-168a9d066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C109E3-DDA0-421B-9149-874ED2492EB4}">
  <ds:schemaRefs>
    <ds:schemaRef ds:uri="http://purl.org/dc/elements/1.1/"/>
    <ds:schemaRef ds:uri="http://www.w3.org/XML/1998/namespace"/>
    <ds:schemaRef ds:uri="4c8da0b8-70d7-475d-899d-f40c64c98e0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cd62bf22-67a3-48e8-9a7b-168a9d066e6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2129DA7-E9DF-4D9B-BB89-52F8B6635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mal_rosa</Template>
  <TotalTime>5758</TotalTime>
  <Words>372</Words>
  <Application>Microsoft Office PowerPoint</Application>
  <PresentationFormat>Egendefinert</PresentationFormat>
  <Paragraphs>96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3" baseType="lpstr">
      <vt:lpstr>Arial</vt:lpstr>
      <vt:lpstr>Arial (Headings)</vt:lpstr>
      <vt:lpstr>Arial Nova Light</vt:lpstr>
      <vt:lpstr>Calibri</vt:lpstr>
      <vt:lpstr>Courier New</vt:lpstr>
      <vt:lpstr>Helvetica Neue</vt:lpstr>
      <vt:lpstr>HurmeGeometricSans3 Light</vt:lpstr>
      <vt:lpstr>2_Black</vt:lpstr>
      <vt:lpstr>3_Black</vt:lpstr>
      <vt:lpstr>Skala</vt:lpstr>
      <vt:lpstr>PowerPoint-presentasjon</vt:lpstr>
      <vt:lpstr>PowerPoint-presentasjon</vt:lpstr>
      <vt:lpstr>Hvilken tillit har du til hver av disse institusjonene og aktørene?  Andel som oppgir 6 eller mer på en skala fra 1-10. </vt:lpstr>
      <vt:lpstr>Tillit</vt:lpstr>
      <vt:lpstr>Hvilken tillit har du til hver av disse institusjonene og aktørene?  Andel som oppgir 6 eller mer på en skala fra 1-10. </vt:lpstr>
      <vt:lpstr>Tillit blant FRP-velgere og øvrige velgere</vt:lpstr>
      <vt:lpstr>Tillit blant FRP-velgere og øvrige velgere</vt:lpstr>
      <vt:lpstr>Tillit etter partitilhørighet</vt:lpstr>
      <vt:lpstr>Tillit etter partitilhørighet</vt:lpstr>
      <vt:lpstr>Tillit blant menn og kvinner generelt</vt:lpstr>
      <vt:lpstr>Tillit blant unge menn og unge kvinner (18-29 år)</vt:lpstr>
      <vt:lpstr>Tillit blant unge menn og unge kvinner (18-29 år)</vt:lpstr>
      <vt:lpstr>Tillit blant unge menn og unge kvinner (18-29 år)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Kjersti Kræmmer</dc:creator>
  <cp:lastModifiedBy>Per Mejlænder Brynning</cp:lastModifiedBy>
  <cp:revision>73</cp:revision>
  <dcterms:created xsi:type="dcterms:W3CDTF">2022-03-25T15:12:11Z</dcterms:created>
  <dcterms:modified xsi:type="dcterms:W3CDTF">2025-08-18T08:36:34Z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0x01010070DCCD35CB9D8C4CAECB9819014009F1</vt:lpwstr>
  </property>
  <property fmtid="{D5CDD505-2E9C-101B-9397-08002B2CF9AE}" pid="3" name="MediaServiceImageTags">
    <vt:lpwstr/>
  </property>
</Properties>
</file>